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668" r:id="rId2"/>
    <p:sldId id="524" r:id="rId3"/>
    <p:sldId id="525" r:id="rId4"/>
    <p:sldId id="260" r:id="rId5"/>
    <p:sldId id="262" r:id="rId6"/>
    <p:sldId id="526" r:id="rId7"/>
    <p:sldId id="258" r:id="rId8"/>
    <p:sldId id="259" r:id="rId9"/>
    <p:sldId id="264" r:id="rId10"/>
    <p:sldId id="560" r:id="rId11"/>
    <p:sldId id="619" r:id="rId12"/>
    <p:sldId id="266" r:id="rId13"/>
    <p:sldId id="267" r:id="rId14"/>
    <p:sldId id="272" r:id="rId15"/>
    <p:sldId id="527" r:id="rId16"/>
    <p:sldId id="528" r:id="rId17"/>
    <p:sldId id="529" r:id="rId18"/>
    <p:sldId id="651" r:id="rId19"/>
    <p:sldId id="652" r:id="rId20"/>
    <p:sldId id="647" r:id="rId21"/>
    <p:sldId id="648" r:id="rId22"/>
    <p:sldId id="533" r:id="rId23"/>
    <p:sldId id="534" r:id="rId24"/>
    <p:sldId id="649" r:id="rId25"/>
    <p:sldId id="650" r:id="rId26"/>
    <p:sldId id="285" r:id="rId27"/>
    <p:sldId id="568" r:id="rId28"/>
    <p:sldId id="569" r:id="rId29"/>
    <p:sldId id="570" r:id="rId30"/>
    <p:sldId id="653" r:id="rId31"/>
    <p:sldId id="654" r:id="rId32"/>
    <p:sldId id="655" r:id="rId33"/>
    <p:sldId id="656" r:id="rId34"/>
    <p:sldId id="576" r:id="rId35"/>
    <p:sldId id="577" r:id="rId36"/>
    <p:sldId id="578" r:id="rId37"/>
    <p:sldId id="623" r:id="rId38"/>
    <p:sldId id="588" r:id="rId39"/>
    <p:sldId id="589" r:id="rId40"/>
    <p:sldId id="592" r:id="rId41"/>
    <p:sldId id="593" r:id="rId42"/>
    <p:sldId id="594" r:id="rId43"/>
    <p:sldId id="598" r:id="rId44"/>
    <p:sldId id="624" r:id="rId45"/>
    <p:sldId id="601" r:id="rId46"/>
    <p:sldId id="595" r:id="rId47"/>
    <p:sldId id="599" r:id="rId48"/>
    <p:sldId id="600" r:id="rId49"/>
    <p:sldId id="667" r:id="rId50"/>
    <p:sldId id="657" r:id="rId51"/>
    <p:sldId id="658" r:id="rId52"/>
    <p:sldId id="659" r:id="rId53"/>
    <p:sldId id="660" r:id="rId54"/>
    <p:sldId id="661" r:id="rId55"/>
    <p:sldId id="662" r:id="rId56"/>
    <p:sldId id="663" r:id="rId57"/>
    <p:sldId id="664" r:id="rId58"/>
    <p:sldId id="665" r:id="rId59"/>
    <p:sldId id="666" r:id="rId60"/>
  </p:sldIdLst>
  <p:sldSz cx="9906000" cy="6858000" type="A4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3" userDrawn="1">
          <p15:clr>
            <a:srgbClr val="A4A3A4"/>
          </p15:clr>
        </p15:guide>
        <p15:guide id="2" pos="398" userDrawn="1">
          <p15:clr>
            <a:srgbClr val="A4A3A4"/>
          </p15:clr>
        </p15:guide>
        <p15:guide id="3" orient="horz" pos="4178" userDrawn="1">
          <p15:clr>
            <a:srgbClr val="A4A3A4"/>
          </p15:clr>
        </p15:guide>
        <p15:guide id="4" pos="3755" userDrawn="1">
          <p15:clr>
            <a:srgbClr val="A4A3A4"/>
          </p15:clr>
        </p15:guide>
        <p15:guide id="5" pos="5864" userDrawn="1">
          <p15:clr>
            <a:srgbClr val="A4A3A4"/>
          </p15:clr>
        </p15:guide>
        <p15:guide id="7" orient="horz" pos="2523" userDrawn="1">
          <p15:clr>
            <a:srgbClr val="A4A3A4"/>
          </p15:clr>
        </p15:guide>
        <p15:guide id="8" pos="3279" userDrawn="1">
          <p15:clr>
            <a:srgbClr val="A4A3A4"/>
          </p15:clr>
        </p15:guide>
        <p15:guide id="9" pos="3097" userDrawn="1">
          <p15:clr>
            <a:srgbClr val="A4A3A4"/>
          </p15:clr>
        </p15:guide>
        <p15:guide id="10" pos="6000" userDrawn="1">
          <p15:clr>
            <a:srgbClr val="A4A3A4"/>
          </p15:clr>
        </p15:guide>
        <p15:guide id="11" orient="horz" pos="15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959B"/>
    <a:srgbClr val="597484"/>
    <a:srgbClr val="EDCBCE"/>
    <a:srgbClr val="96B7CA"/>
    <a:srgbClr val="C8A88C"/>
    <a:srgbClr val="81665C"/>
    <a:srgbClr val="FFFFFF"/>
    <a:srgbClr val="C29780"/>
    <a:srgbClr val="FFDC17"/>
    <a:srgbClr val="F99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918" y="36"/>
      </p:cViewPr>
      <p:guideLst>
        <p:guide orient="horz" pos="1003"/>
        <p:guide pos="398"/>
        <p:guide orient="horz" pos="4178"/>
        <p:guide pos="3755"/>
        <p:guide pos="5864"/>
        <p:guide orient="horz" pos="2523"/>
        <p:guide pos="3279"/>
        <p:guide pos="3097"/>
        <p:guide pos="6000"/>
        <p:guide orient="horz" pos="159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05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layout>
        <c:manualLayout>
          <c:xMode val="edge"/>
          <c:yMode val="edge"/>
          <c:x val="0.42469490315311437"/>
          <c:y val="2.46700781737149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'1'!$F$7</c:f>
              <c:strCache>
                <c:ptCount val="1"/>
                <c:pt idx="0">
                  <c:v>2019년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'1'!$G$7:$R$7</c:f>
              <c:numCache>
                <c:formatCode>#,##0_ </c:formatCode>
                <c:ptCount val="12"/>
                <c:pt idx="0">
                  <c:v>3705543</c:v>
                </c:pt>
                <c:pt idx="1">
                  <c:v>3512117</c:v>
                </c:pt>
                <c:pt idx="2">
                  <c:v>3462165</c:v>
                </c:pt>
                <c:pt idx="3">
                  <c:v>3881129</c:v>
                </c:pt>
                <c:pt idx="4">
                  <c:v>3956258</c:v>
                </c:pt>
                <c:pt idx="5">
                  <c:v>3641129</c:v>
                </c:pt>
                <c:pt idx="6">
                  <c:v>3719415</c:v>
                </c:pt>
                <c:pt idx="7">
                  <c:v>5125595</c:v>
                </c:pt>
                <c:pt idx="8">
                  <c:v>3319091</c:v>
                </c:pt>
                <c:pt idx="9">
                  <c:v>4244996</c:v>
                </c:pt>
                <c:pt idx="10">
                  <c:v>3635846</c:v>
                </c:pt>
                <c:pt idx="11">
                  <c:v>3668542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54-4FE9-9A43-EC35CE87683B}"/>
            </c:ext>
          </c:extLst>
        </c:ser>
        <c:ser>
          <c:idx val="2"/>
          <c:order val="1"/>
          <c:tx>
            <c:strRef>
              <c:f>'1'!$F$8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'1'!$G$8:$R$8</c:f>
              <c:numCache>
                <c:formatCode>#,##0_ </c:formatCode>
                <c:ptCount val="12"/>
                <c:pt idx="0">
                  <c:v>4029001</c:v>
                </c:pt>
                <c:pt idx="1">
                  <c:v>2024602</c:v>
                </c:pt>
                <c:pt idx="2">
                  <c:v>1701669</c:v>
                </c:pt>
                <c:pt idx="3">
                  <c:v>1707930</c:v>
                </c:pt>
                <c:pt idx="4">
                  <c:v>2745803</c:v>
                </c:pt>
                <c:pt idx="5">
                  <c:v>2852305</c:v>
                </c:pt>
                <c:pt idx="6">
                  <c:v>3582580</c:v>
                </c:pt>
                <c:pt idx="7">
                  <c:v>4961378</c:v>
                </c:pt>
                <c:pt idx="8">
                  <c:v>2651286</c:v>
                </c:pt>
                <c:pt idx="9">
                  <c:v>3866431</c:v>
                </c:pt>
                <c:pt idx="10">
                  <c:v>4029280</c:v>
                </c:pt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D54-4FE9-9A43-EC35CE8768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11월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Sheet9!$D$25:$J$25</c:f>
              <c:numCache>
                <c:formatCode>#,##0_);[Red]\(#,##0\)</c:formatCode>
                <c:ptCount val="7"/>
                <c:pt idx="0">
                  <c:v>210881</c:v>
                </c:pt>
                <c:pt idx="1">
                  <c:v>290806</c:v>
                </c:pt>
                <c:pt idx="2">
                  <c:v>321009</c:v>
                </c:pt>
                <c:pt idx="3">
                  <c:v>276846</c:v>
                </c:pt>
                <c:pt idx="4">
                  <c:v>274595</c:v>
                </c:pt>
                <c:pt idx="5">
                  <c:v>135977</c:v>
                </c:pt>
                <c:pt idx="6">
                  <c:v>75562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C6-48CC-8CB2-013FB0ED6E93}"/>
            </c:ext>
          </c:extLst>
        </c:ser>
        <c:ser>
          <c:idx val="1"/>
          <c:order val="1"/>
          <c:tx>
            <c:v>2020년 11월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Sheet9!$D$26:$J$26</c:f>
              <c:numCache>
                <c:formatCode>#,##0_);[Red]\(#,##0\)</c:formatCode>
                <c:ptCount val="7"/>
                <c:pt idx="0">
                  <c:v>161865</c:v>
                </c:pt>
                <c:pt idx="1">
                  <c:v>373124</c:v>
                </c:pt>
                <c:pt idx="2">
                  <c:v>397188</c:v>
                </c:pt>
                <c:pt idx="3">
                  <c:v>285602</c:v>
                </c:pt>
                <c:pt idx="4">
                  <c:v>317910</c:v>
                </c:pt>
                <c:pt idx="5">
                  <c:v>143311</c:v>
                </c:pt>
                <c:pt idx="6">
                  <c:v>53102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C6-48CC-8CB2-013FB0ED6E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2019년 11월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419402</c:v>
                </c:pt>
                <c:pt idx="1">
                  <c:v>519126</c:v>
                </c:pt>
                <c:pt idx="2">
                  <c:v>623864</c:v>
                </c:pt>
                <c:pt idx="3">
                  <c:v>581416</c:v>
                </c:pt>
                <c:pt idx="4">
                  <c:v>543953</c:v>
                </c:pt>
                <c:pt idx="5">
                  <c:v>263612</c:v>
                </c:pt>
                <c:pt idx="6">
                  <c:v>126488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C5-4E02-B5D1-8CB5774AB7DC}"/>
            </c:ext>
          </c:extLst>
        </c:ser>
        <c:ser>
          <c:idx val="2"/>
          <c:order val="1"/>
          <c:tx>
            <c:v>2020년 11월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325811</c:v>
                </c:pt>
                <c:pt idx="1">
                  <c:v>666446</c:v>
                </c:pt>
                <c:pt idx="2">
                  <c:v>787780</c:v>
                </c:pt>
                <c:pt idx="3">
                  <c:v>617319</c:v>
                </c:pt>
                <c:pt idx="4">
                  <c:v>626535</c:v>
                </c:pt>
                <c:pt idx="5">
                  <c:v>291189</c:v>
                </c:pt>
                <c:pt idx="6">
                  <c:v>97883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C5-4E02-B5D1-8CB5774AB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2019년 11월</c:v>
                </c:pt>
                <c:pt idx="1">
                  <c:v>2020년 11월</c:v>
                </c:pt>
              </c:strCache>
            </c:strRef>
          </c:cat>
          <c:val>
            <c:numRef>
              <c:f>Sheet1!$B$12:$B$13</c:f>
              <c:numCache>
                <c:formatCode>#,##0</c:formatCode>
                <c:ptCount val="2"/>
                <c:pt idx="0">
                  <c:v>1492185</c:v>
                </c:pt>
                <c:pt idx="1">
                  <c:v>1585676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2F-4705-9EB2-CABD37F8F9CE}"/>
            </c:ext>
          </c:extLst>
        </c:ser>
        <c:ser>
          <c:idx val="1"/>
          <c:order val="1"/>
          <c:tx>
            <c:strRef>
              <c:f>Sheet1!$C$11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2019년 11월</c:v>
                </c:pt>
                <c:pt idx="1">
                  <c:v>2020년 11월</c:v>
                </c:pt>
              </c:strCache>
            </c:strRef>
          </c:cat>
          <c:val>
            <c:numRef>
              <c:f>Sheet1!$C$12:$C$13</c:f>
              <c:numCache>
                <c:formatCode>#,##0</c:formatCode>
                <c:ptCount val="2"/>
                <c:pt idx="0">
                  <c:v>1680861</c:v>
                </c:pt>
                <c:pt idx="1">
                  <c:v>1732102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2F-4705-9EB2-CABD37F8F9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2019년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Sheet2!$B$14:$M$14</c:f>
              <c:numCache>
                <c:formatCode>#,##0_ </c:formatCode>
                <c:ptCount val="12"/>
                <c:pt idx="0">
                  <c:v>131640</c:v>
                </c:pt>
                <c:pt idx="1">
                  <c:v>141818</c:v>
                </c:pt>
                <c:pt idx="2">
                  <c:v>155090</c:v>
                </c:pt>
                <c:pt idx="3">
                  <c:v>197091</c:v>
                </c:pt>
                <c:pt idx="4">
                  <c:v>194302</c:v>
                </c:pt>
                <c:pt idx="5">
                  <c:v>193309</c:v>
                </c:pt>
                <c:pt idx="6">
                  <c:v>222786</c:v>
                </c:pt>
                <c:pt idx="7">
                  <c:v>302390</c:v>
                </c:pt>
                <c:pt idx="8">
                  <c:v>243330</c:v>
                </c:pt>
                <c:pt idx="9">
                  <c:v>280822</c:v>
                </c:pt>
                <c:pt idx="10">
                  <c:v>218192</c:v>
                </c:pt>
                <c:pt idx="11">
                  <c:v>121062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96-4F3E-9D00-3AD986F64017}"/>
            </c:ext>
          </c:extLst>
        </c:ser>
        <c:ser>
          <c:idx val="2"/>
          <c:order val="1"/>
          <c:tx>
            <c:v>2020년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Sheet2!$B$15:$M$15</c:f>
              <c:numCache>
                <c:formatCode>#,##0_ </c:formatCode>
                <c:ptCount val="12"/>
                <c:pt idx="0">
                  <c:v>100217</c:v>
                </c:pt>
                <c:pt idx="1">
                  <c:v>30983</c:v>
                </c:pt>
                <c:pt idx="2">
                  <c:v>6669</c:v>
                </c:pt>
                <c:pt idx="3">
                  <c:v>5777</c:v>
                </c:pt>
                <c:pt idx="4">
                  <c:v>5760</c:v>
                </c:pt>
                <c:pt idx="5">
                  <c:v>5618</c:v>
                </c:pt>
                <c:pt idx="6">
                  <c:v>7721</c:v>
                </c:pt>
                <c:pt idx="7">
                  <c:v>11767</c:v>
                </c:pt>
                <c:pt idx="8">
                  <c:v>8704</c:v>
                </c:pt>
                <c:pt idx="9">
                  <c:v>4520</c:v>
                </c:pt>
                <c:pt idx="10">
                  <c:v>3401</c:v>
                </c:pt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696-4F3E-9D00-3AD986F64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2019년 11월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altLang="ko-KR"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필리핀</c:v>
                </c:pt>
                <c:pt idx="2">
                  <c:v>미얀마</c:v>
                </c:pt>
                <c:pt idx="3">
                  <c:v>인도네시아</c:v>
                </c:pt>
                <c:pt idx="4">
                  <c:v>미국</c:v>
                </c:pt>
                <c:pt idx="5">
                  <c:v>네덜란드</c:v>
                </c:pt>
                <c:pt idx="6">
                  <c:v>일본</c:v>
                </c:pt>
                <c:pt idx="7">
                  <c:v>베트남</c:v>
                </c:pt>
                <c:pt idx="8">
                  <c:v>인도</c:v>
                </c:pt>
                <c:pt idx="9">
                  <c:v>말레이시아</c:v>
                </c:pt>
              </c:strCache>
            </c:strRef>
          </c:cat>
          <c:val>
            <c:numRef>
              <c:f>제주시!$C$2:$C$11</c:f>
              <c:numCache>
                <c:formatCode>#,##0_);[Red]\(#,##0\)</c:formatCode>
                <c:ptCount val="10"/>
                <c:pt idx="0">
                  <c:v>160689</c:v>
                </c:pt>
                <c:pt idx="1">
                  <c:v>1251</c:v>
                </c:pt>
                <c:pt idx="2">
                  <c:v>266</c:v>
                </c:pt>
                <c:pt idx="3">
                  <c:v>1089</c:v>
                </c:pt>
                <c:pt idx="4">
                  <c:v>1988</c:v>
                </c:pt>
                <c:pt idx="5">
                  <c:v>1033</c:v>
                </c:pt>
                <c:pt idx="6">
                  <c:v>15464</c:v>
                </c:pt>
                <c:pt idx="7">
                  <c:v>1381</c:v>
                </c:pt>
                <c:pt idx="8">
                  <c:v>216</c:v>
                </c:pt>
                <c:pt idx="9">
                  <c:v>9159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28-4FBE-9EBD-8F14D4F047F0}"/>
            </c:ext>
          </c:extLst>
        </c:ser>
        <c:ser>
          <c:idx val="2"/>
          <c:order val="1"/>
          <c:tx>
            <c:v>2020년 11월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필리핀</c:v>
                </c:pt>
                <c:pt idx="2">
                  <c:v>미얀마</c:v>
                </c:pt>
                <c:pt idx="3">
                  <c:v>인도네시아</c:v>
                </c:pt>
                <c:pt idx="4">
                  <c:v>미국</c:v>
                </c:pt>
                <c:pt idx="5">
                  <c:v>네덜란드</c:v>
                </c:pt>
                <c:pt idx="6">
                  <c:v>일본</c:v>
                </c:pt>
                <c:pt idx="7">
                  <c:v>베트남</c:v>
                </c:pt>
                <c:pt idx="8">
                  <c:v>인도</c:v>
                </c:pt>
                <c:pt idx="9">
                  <c:v>말레이시아</c:v>
                </c:pt>
              </c:strCache>
            </c:strRef>
          </c:cat>
          <c:val>
            <c:numRef>
              <c:f>제주시!$D$2:$D$11</c:f>
              <c:numCache>
                <c:formatCode>#,##0_);[Red]\(#,##0\)</c:formatCode>
                <c:ptCount val="10"/>
                <c:pt idx="0">
                  <c:v>1804</c:v>
                </c:pt>
                <c:pt idx="1">
                  <c:v>361</c:v>
                </c:pt>
                <c:pt idx="2">
                  <c:v>288</c:v>
                </c:pt>
                <c:pt idx="3">
                  <c:v>235</c:v>
                </c:pt>
                <c:pt idx="4">
                  <c:v>175</c:v>
                </c:pt>
                <c:pt idx="5">
                  <c:v>163</c:v>
                </c:pt>
                <c:pt idx="6">
                  <c:v>72</c:v>
                </c:pt>
                <c:pt idx="7">
                  <c:v>64</c:v>
                </c:pt>
                <c:pt idx="8">
                  <c:v>64</c:v>
                </c:pt>
                <c:pt idx="9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28-4FBE-9EBD-8F14D4F047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Sheet6!$B$10</c:f>
              <c:strCache>
                <c:ptCount val="1"/>
                <c:pt idx="0">
                  <c:v>2019년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Sheet6!$C$10:$N$10</c:f>
              <c:numCache>
                <c:formatCode>#,##0_ </c:formatCode>
                <c:ptCount val="12"/>
                <c:pt idx="0">
                  <c:v>2204462</c:v>
                </c:pt>
                <c:pt idx="1">
                  <c:v>2094799</c:v>
                </c:pt>
                <c:pt idx="2">
                  <c:v>2079089</c:v>
                </c:pt>
                <c:pt idx="3">
                  <c:v>2225165</c:v>
                </c:pt>
                <c:pt idx="4">
                  <c:v>2371416</c:v>
                </c:pt>
                <c:pt idx="5">
                  <c:v>2069857</c:v>
                </c:pt>
                <c:pt idx="6">
                  <c:v>2131612</c:v>
                </c:pt>
                <c:pt idx="7">
                  <c:v>2850901</c:v>
                </c:pt>
                <c:pt idx="8">
                  <c:v>1960776</c:v>
                </c:pt>
                <c:pt idx="9">
                  <c:v>2528999</c:v>
                </c:pt>
                <c:pt idx="10">
                  <c:v>2146838</c:v>
                </c:pt>
                <c:pt idx="11">
                  <c:v>2173677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122-4F1E-A302-89A234725172}"/>
            </c:ext>
          </c:extLst>
        </c:ser>
        <c:ser>
          <c:idx val="2"/>
          <c:order val="1"/>
          <c:tx>
            <c:strRef>
              <c:f>Sheet6!$B$11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Sheet6!$C$11:$N$11</c:f>
              <c:numCache>
                <c:formatCode>#,##0_ </c:formatCode>
                <c:ptCount val="12"/>
                <c:pt idx="0">
                  <c:v>2351937</c:v>
                </c:pt>
                <c:pt idx="1">
                  <c:v>1109502</c:v>
                </c:pt>
                <c:pt idx="2">
                  <c:v>934455</c:v>
                </c:pt>
                <c:pt idx="3">
                  <c:v>909885</c:v>
                </c:pt>
                <c:pt idx="4">
                  <c:v>1543951</c:v>
                </c:pt>
                <c:pt idx="5">
                  <c:v>1566135</c:v>
                </c:pt>
                <c:pt idx="6">
                  <c:v>1970910</c:v>
                </c:pt>
                <c:pt idx="7">
                  <c:v>2742544</c:v>
                </c:pt>
                <c:pt idx="8">
                  <c:v>1460523</c:v>
                </c:pt>
                <c:pt idx="9">
                  <c:v>2225836</c:v>
                </c:pt>
                <c:pt idx="10">
                  <c:v>2344129</c:v>
                </c:pt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122-4F1E-A302-89A2347251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11월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Sheet9!$D$2:$J$2</c:f>
              <c:numCache>
                <c:formatCode>#,##0_);[Red]\(#,##0\)</c:formatCode>
                <c:ptCount val="7"/>
                <c:pt idx="0">
                  <c:v>169750</c:v>
                </c:pt>
                <c:pt idx="1">
                  <c:v>140188</c:v>
                </c:pt>
                <c:pt idx="2">
                  <c:v>203987</c:v>
                </c:pt>
                <c:pt idx="3">
                  <c:v>201299</c:v>
                </c:pt>
                <c:pt idx="4">
                  <c:v>169760</c:v>
                </c:pt>
                <c:pt idx="5">
                  <c:v>85924</c:v>
                </c:pt>
                <c:pt idx="6">
                  <c:v>35928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00-4EEF-9875-D4F706095FA2}"/>
            </c:ext>
          </c:extLst>
        </c:ser>
        <c:ser>
          <c:idx val="1"/>
          <c:order val="1"/>
          <c:tx>
            <c:v>2020년 11월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Sheet9!$D$3:$J$3</c:f>
              <c:numCache>
                <c:formatCode>#,##0_);[Red]\(#,##0\)</c:formatCode>
                <c:ptCount val="7"/>
                <c:pt idx="0">
                  <c:v>128178</c:v>
                </c:pt>
                <c:pt idx="1">
                  <c:v>182390</c:v>
                </c:pt>
                <c:pt idx="2">
                  <c:v>275042</c:v>
                </c:pt>
                <c:pt idx="3">
                  <c:v>218849</c:v>
                </c:pt>
                <c:pt idx="4">
                  <c:v>192423</c:v>
                </c:pt>
                <c:pt idx="5">
                  <c:v>98432</c:v>
                </c:pt>
                <c:pt idx="6">
                  <c:v>30884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00-4EEF-9875-D4F706095F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11월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Sheet9!$D$10:$J$10</c:f>
              <c:numCache>
                <c:formatCode>#,##0_);[Red]\(#,##0\)</c:formatCode>
                <c:ptCount val="7"/>
                <c:pt idx="0">
                  <c:v>173653</c:v>
                </c:pt>
                <c:pt idx="1">
                  <c:v>176727</c:v>
                </c:pt>
                <c:pt idx="2">
                  <c:v>234813</c:v>
                </c:pt>
                <c:pt idx="3">
                  <c:v>204111</c:v>
                </c:pt>
                <c:pt idx="4">
                  <c:v>197494</c:v>
                </c:pt>
                <c:pt idx="5">
                  <c:v>100448</c:v>
                </c:pt>
                <c:pt idx="6">
                  <c:v>52756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40-4427-BE31-176FFF45C4AE}"/>
            </c:ext>
          </c:extLst>
        </c:ser>
        <c:ser>
          <c:idx val="1"/>
          <c:order val="1"/>
          <c:tx>
            <c:v>2020년 11월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Sheet9!$D$11:$J$11</c:f>
              <c:numCache>
                <c:formatCode>#,##0_);[Red]\(#,##0\)</c:formatCode>
                <c:ptCount val="7"/>
                <c:pt idx="0">
                  <c:v>126873</c:v>
                </c:pt>
                <c:pt idx="1">
                  <c:v>221009</c:v>
                </c:pt>
                <c:pt idx="2">
                  <c:v>289898</c:v>
                </c:pt>
                <c:pt idx="3">
                  <c:v>205816</c:v>
                </c:pt>
                <c:pt idx="4">
                  <c:v>228370</c:v>
                </c:pt>
                <c:pt idx="5">
                  <c:v>107547</c:v>
                </c:pt>
                <c:pt idx="6">
                  <c:v>38418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40-4427-BE31-176FFF45C4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2019년 11월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343403</c:v>
                </c:pt>
                <c:pt idx="1">
                  <c:v>316915</c:v>
                </c:pt>
                <c:pt idx="2">
                  <c:v>438800</c:v>
                </c:pt>
                <c:pt idx="3">
                  <c:v>405410</c:v>
                </c:pt>
                <c:pt idx="4">
                  <c:v>367254</c:v>
                </c:pt>
                <c:pt idx="5">
                  <c:v>186372</c:v>
                </c:pt>
                <c:pt idx="6">
                  <c:v>88684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28-4A87-8F80-3F275C0ABA4B}"/>
            </c:ext>
          </c:extLst>
        </c:ser>
        <c:ser>
          <c:idx val="2"/>
          <c:order val="1"/>
          <c:tx>
            <c:v>2020년 11월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255051</c:v>
                </c:pt>
                <c:pt idx="1">
                  <c:v>403399</c:v>
                </c:pt>
                <c:pt idx="2">
                  <c:v>564940</c:v>
                </c:pt>
                <c:pt idx="3">
                  <c:v>424665</c:v>
                </c:pt>
                <c:pt idx="4">
                  <c:v>420793</c:v>
                </c:pt>
                <c:pt idx="5">
                  <c:v>205979</c:v>
                </c:pt>
                <c:pt idx="6">
                  <c:v>69302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28-4A87-8F80-3F275C0ABA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2019년 11월</c:v>
                </c:pt>
                <c:pt idx="1">
                  <c:v>2020년 11월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1006836</c:v>
                </c:pt>
                <c:pt idx="1">
                  <c:v>1140002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3D-4228-8427-6EBB4292A76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2019년 11월</c:v>
                </c:pt>
                <c:pt idx="1">
                  <c:v>2020년 11월</c:v>
                </c:pt>
              </c:strCache>
            </c:strRef>
          </c:cat>
          <c:val>
            <c:numRef>
              <c:f>Sheet1!$C$2:$C$3</c:f>
              <c:numCache>
                <c:formatCode>#,##0</c:formatCode>
                <c:ptCount val="2"/>
                <c:pt idx="0">
                  <c:v>1126198</c:v>
                </c:pt>
                <c:pt idx="1">
                  <c:v>1217931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3D-4228-8427-6EBB4292A7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11월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'2'!$E$2:$K$2</c:f>
              <c:numCache>
                <c:formatCode>#,##0_ </c:formatCode>
                <c:ptCount val="7"/>
                <c:pt idx="0">
                  <c:v>237427</c:v>
                </c:pt>
                <c:pt idx="1">
                  <c:v>257221</c:v>
                </c:pt>
                <c:pt idx="2">
                  <c:v>349846</c:v>
                </c:pt>
                <c:pt idx="3">
                  <c:v>364808</c:v>
                </c:pt>
                <c:pt idx="4">
                  <c:v>331083</c:v>
                </c:pt>
                <c:pt idx="5">
                  <c:v>159844</c:v>
                </c:pt>
                <c:pt idx="6">
                  <c:v>63854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2F-4DB6-A3FA-090355677FEC}"/>
            </c:ext>
          </c:extLst>
        </c:ser>
        <c:ser>
          <c:idx val="1"/>
          <c:order val="1"/>
          <c:tx>
            <c:v>2020년 11월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'2'!$E$3:$K$3</c:f>
              <c:numCache>
                <c:formatCode>#,##0_ </c:formatCode>
                <c:ptCount val="7"/>
                <c:pt idx="0">
                  <c:v>203872</c:v>
                </c:pt>
                <c:pt idx="1">
                  <c:v>341557</c:v>
                </c:pt>
                <c:pt idx="2">
                  <c:v>466460</c:v>
                </c:pt>
                <c:pt idx="3">
                  <c:v>392140</c:v>
                </c:pt>
                <c:pt idx="4">
                  <c:v>353449</c:v>
                </c:pt>
                <c:pt idx="5">
                  <c:v>173170</c:v>
                </c:pt>
                <c:pt idx="6">
                  <c:v>53890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2F-4DB6-A3FA-090355677F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2019년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Sheet2!$B$2:$M$2</c:f>
              <c:numCache>
                <c:formatCode>#,##0_ </c:formatCode>
                <c:ptCount val="12"/>
                <c:pt idx="0">
                  <c:v>72429</c:v>
                </c:pt>
                <c:pt idx="1">
                  <c:v>80250</c:v>
                </c:pt>
                <c:pt idx="2">
                  <c:v>80302</c:v>
                </c:pt>
                <c:pt idx="3">
                  <c:v>97512</c:v>
                </c:pt>
                <c:pt idx="4">
                  <c:v>106527</c:v>
                </c:pt>
                <c:pt idx="5">
                  <c:v>126913</c:v>
                </c:pt>
                <c:pt idx="6">
                  <c:v>107889</c:v>
                </c:pt>
                <c:pt idx="7">
                  <c:v>152516</c:v>
                </c:pt>
                <c:pt idx="8">
                  <c:v>100245</c:v>
                </c:pt>
                <c:pt idx="9">
                  <c:v>114663</c:v>
                </c:pt>
                <c:pt idx="10">
                  <c:v>90500</c:v>
                </c:pt>
                <c:pt idx="11">
                  <c:v>67732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95-4B74-BD0A-CFFE62427D0D}"/>
            </c:ext>
          </c:extLst>
        </c:ser>
        <c:ser>
          <c:idx val="2"/>
          <c:order val="1"/>
          <c:tx>
            <c:v>2020년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Sheet2!$B$3:$M$3</c:f>
              <c:numCache>
                <c:formatCode>#,##0_ </c:formatCode>
                <c:ptCount val="12"/>
                <c:pt idx="0">
                  <c:v>57371</c:v>
                </c:pt>
                <c:pt idx="1">
                  <c:v>16804</c:v>
                </c:pt>
                <c:pt idx="2">
                  <c:v>4218</c:v>
                </c:pt>
                <c:pt idx="3">
                  <c:v>3343</c:v>
                </c:pt>
                <c:pt idx="4">
                  <c:v>3805</c:v>
                </c:pt>
                <c:pt idx="5">
                  <c:v>3850</c:v>
                </c:pt>
                <c:pt idx="6">
                  <c:v>4250</c:v>
                </c:pt>
                <c:pt idx="7">
                  <c:v>6907</c:v>
                </c:pt>
                <c:pt idx="8">
                  <c:v>4367</c:v>
                </c:pt>
                <c:pt idx="9">
                  <c:v>4450</c:v>
                </c:pt>
                <c:pt idx="10">
                  <c:v>2529</c:v>
                </c:pt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95-4B74-BD0A-CFFE62427D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2019년 11월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미얀마</c:v>
                </c:pt>
                <c:pt idx="2">
                  <c:v>미국</c:v>
                </c:pt>
                <c:pt idx="3">
                  <c:v>필리핀</c:v>
                </c:pt>
                <c:pt idx="4">
                  <c:v>인도네시아</c:v>
                </c:pt>
                <c:pt idx="5">
                  <c:v>네덜란드</c:v>
                </c:pt>
                <c:pt idx="6">
                  <c:v>인도</c:v>
                </c:pt>
                <c:pt idx="7">
                  <c:v>베트남</c:v>
                </c:pt>
                <c:pt idx="8">
                  <c:v>멕시코</c:v>
                </c:pt>
                <c:pt idx="9">
                  <c:v>일본</c:v>
                </c:pt>
              </c:strCache>
            </c:strRef>
          </c:cat>
          <c:val>
            <c:numRef>
              <c:f>서귀포시!$C$2:$C$11</c:f>
              <c:numCache>
                <c:formatCode>#,##0_);[Red]\(#,##0\)</c:formatCode>
                <c:ptCount val="10"/>
                <c:pt idx="0">
                  <c:v>66052</c:v>
                </c:pt>
                <c:pt idx="1">
                  <c:v>694</c:v>
                </c:pt>
                <c:pt idx="2">
                  <c:v>1468</c:v>
                </c:pt>
                <c:pt idx="3">
                  <c:v>1185</c:v>
                </c:pt>
                <c:pt idx="4">
                  <c:v>995</c:v>
                </c:pt>
                <c:pt idx="5">
                  <c:v>342</c:v>
                </c:pt>
                <c:pt idx="6">
                  <c:v>293</c:v>
                </c:pt>
                <c:pt idx="7">
                  <c:v>471</c:v>
                </c:pt>
                <c:pt idx="8">
                  <c:v>0</c:v>
                </c:pt>
                <c:pt idx="9">
                  <c:v>5056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07-4C99-AD6C-2B0585C7E70E}"/>
            </c:ext>
          </c:extLst>
        </c:ser>
        <c:ser>
          <c:idx val="2"/>
          <c:order val="1"/>
          <c:tx>
            <c:v>2020년 11월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미얀마</c:v>
                </c:pt>
                <c:pt idx="2">
                  <c:v>미국</c:v>
                </c:pt>
                <c:pt idx="3">
                  <c:v>필리핀</c:v>
                </c:pt>
                <c:pt idx="4">
                  <c:v>인도네시아</c:v>
                </c:pt>
                <c:pt idx="5">
                  <c:v>네덜란드</c:v>
                </c:pt>
                <c:pt idx="6">
                  <c:v>인도</c:v>
                </c:pt>
                <c:pt idx="7">
                  <c:v>베트남</c:v>
                </c:pt>
                <c:pt idx="8">
                  <c:v>멕시코</c:v>
                </c:pt>
                <c:pt idx="9">
                  <c:v>일본</c:v>
                </c:pt>
              </c:strCache>
            </c:strRef>
          </c:cat>
          <c:val>
            <c:numRef>
              <c:f>서귀포시!$D$2:$D$11</c:f>
              <c:numCache>
                <c:formatCode>#,##0_);[Red]\(#,##0\)</c:formatCode>
                <c:ptCount val="10"/>
                <c:pt idx="0">
                  <c:v>993</c:v>
                </c:pt>
                <c:pt idx="1">
                  <c:v>422</c:v>
                </c:pt>
                <c:pt idx="2">
                  <c:v>255</c:v>
                </c:pt>
                <c:pt idx="3">
                  <c:v>228</c:v>
                </c:pt>
                <c:pt idx="4">
                  <c:v>175</c:v>
                </c:pt>
                <c:pt idx="5">
                  <c:v>78</c:v>
                </c:pt>
                <c:pt idx="6">
                  <c:v>47</c:v>
                </c:pt>
                <c:pt idx="7">
                  <c:v>46</c:v>
                </c:pt>
                <c:pt idx="8">
                  <c:v>30</c:v>
                </c:pt>
                <c:pt idx="9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07-4C99-AD6C-2B0585C7E7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11월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'2'!$E$12:$K$12</c:f>
              <c:numCache>
                <c:formatCode>#,##0_ </c:formatCode>
                <c:ptCount val="7"/>
                <c:pt idx="0">
                  <c:v>240366</c:v>
                </c:pt>
                <c:pt idx="1">
                  <c:v>323511</c:v>
                </c:pt>
                <c:pt idx="2">
                  <c:v>369355</c:v>
                </c:pt>
                <c:pt idx="3">
                  <c:v>330867</c:v>
                </c:pt>
                <c:pt idx="4">
                  <c:v>342983</c:v>
                </c:pt>
                <c:pt idx="5">
                  <c:v>173265</c:v>
                </c:pt>
                <c:pt idx="6">
                  <c:v>91417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78-4B05-A413-E185E964F938}"/>
            </c:ext>
          </c:extLst>
        </c:ser>
        <c:ser>
          <c:idx val="1"/>
          <c:order val="1"/>
          <c:tx>
            <c:v>2020년 11월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'2'!$E$13:$K$13</c:f>
              <c:numCache>
                <c:formatCode>#,##0_ </c:formatCode>
                <c:ptCount val="7"/>
                <c:pt idx="0">
                  <c:v>200500</c:v>
                </c:pt>
                <c:pt idx="1">
                  <c:v>425070</c:v>
                </c:pt>
                <c:pt idx="2">
                  <c:v>476462</c:v>
                </c:pt>
                <c:pt idx="3">
                  <c:v>335889</c:v>
                </c:pt>
                <c:pt idx="4">
                  <c:v>369576</c:v>
                </c:pt>
                <c:pt idx="5">
                  <c:v>172640</c:v>
                </c:pt>
                <c:pt idx="6">
                  <c:v>64605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78-4B05-A413-E185E964F9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2019년 11월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477793</c:v>
                </c:pt>
                <c:pt idx="1">
                  <c:v>580732</c:v>
                </c:pt>
                <c:pt idx="2">
                  <c:v>719201</c:v>
                </c:pt>
                <c:pt idx="3">
                  <c:v>695675</c:v>
                </c:pt>
                <c:pt idx="4">
                  <c:v>674066</c:v>
                </c:pt>
                <c:pt idx="5">
                  <c:v>333108</c:v>
                </c:pt>
                <c:pt idx="6">
                  <c:v>155271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BD-4FB2-8B29-71322D95F913}"/>
            </c:ext>
          </c:extLst>
        </c:ser>
        <c:ser>
          <c:idx val="2"/>
          <c:order val="1"/>
          <c:tx>
            <c:v>2020년 11월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404372</c:v>
                </c:pt>
                <c:pt idx="1">
                  <c:v>766627</c:v>
                </c:pt>
                <c:pt idx="2">
                  <c:v>942922</c:v>
                </c:pt>
                <c:pt idx="3">
                  <c:v>728028</c:v>
                </c:pt>
                <c:pt idx="4">
                  <c:v>723025</c:v>
                </c:pt>
                <c:pt idx="5">
                  <c:v>345810</c:v>
                </c:pt>
                <c:pt idx="6">
                  <c:v>118495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BD-4FB2-8B29-71322D95F9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Sheet1!$B$23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2019년 11월</c:v>
                </c:pt>
                <c:pt idx="1">
                  <c:v>2020년 11월</c:v>
                </c:pt>
              </c:strCache>
            </c:strRef>
          </c:cat>
          <c:val>
            <c:numRef>
              <c:f>Sheet1!$B$24:$B$25</c:f>
              <c:numCache>
                <c:formatCode>#,##0</c:formatCode>
                <c:ptCount val="2"/>
                <c:pt idx="0">
                  <c:v>1764083</c:v>
                </c:pt>
                <c:pt idx="1">
                  <c:v>1871764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A7-4CFE-B6C5-25C98C0EBB85}"/>
            </c:ext>
          </c:extLst>
        </c:ser>
        <c:ser>
          <c:idx val="1"/>
          <c:order val="1"/>
          <c:tx>
            <c:strRef>
              <c:f>Sheet1!$C$23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2019년 11월</c:v>
                </c:pt>
                <c:pt idx="1">
                  <c:v>2020년 11월</c:v>
                </c:pt>
              </c:strCache>
            </c:strRef>
          </c:cat>
          <c:val>
            <c:numRef>
              <c:f>Sheet1!$C$24:$C$25</c:f>
              <c:numCache>
                <c:formatCode>#,##0</c:formatCode>
                <c:ptCount val="2"/>
                <c:pt idx="0">
                  <c:v>1984538</c:v>
                </c:pt>
                <c:pt idx="1">
                  <c:v>2044742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A7-4CFE-B6C5-25C98C0EBB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2019년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Sheet1!$B$2:$M$2</c:f>
              <c:numCache>
                <c:formatCode>#,##0_ </c:formatCode>
                <c:ptCount val="12"/>
                <c:pt idx="0">
                  <c:v>204069</c:v>
                </c:pt>
                <c:pt idx="1">
                  <c:v>222068</c:v>
                </c:pt>
                <c:pt idx="2">
                  <c:v>235392</c:v>
                </c:pt>
                <c:pt idx="3">
                  <c:v>294603</c:v>
                </c:pt>
                <c:pt idx="4">
                  <c:v>300829</c:v>
                </c:pt>
                <c:pt idx="5">
                  <c:v>320222</c:v>
                </c:pt>
                <c:pt idx="6">
                  <c:v>330675</c:v>
                </c:pt>
                <c:pt idx="7">
                  <c:v>454906</c:v>
                </c:pt>
                <c:pt idx="8">
                  <c:v>343575</c:v>
                </c:pt>
                <c:pt idx="9">
                  <c:v>395485</c:v>
                </c:pt>
                <c:pt idx="10">
                  <c:v>308692</c:v>
                </c:pt>
                <c:pt idx="11">
                  <c:v>188794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CDE-4BDC-BCD3-DA2C69703003}"/>
            </c:ext>
          </c:extLst>
        </c:ser>
        <c:ser>
          <c:idx val="2"/>
          <c:order val="1"/>
          <c:tx>
            <c:v>2020년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Sheet1!$B$3:$M$3</c:f>
              <c:numCache>
                <c:formatCode>#,##0_ </c:formatCode>
                <c:ptCount val="12"/>
                <c:pt idx="0">
                  <c:v>157588</c:v>
                </c:pt>
                <c:pt idx="1">
                  <c:v>47787</c:v>
                </c:pt>
                <c:pt idx="2">
                  <c:v>10887</c:v>
                </c:pt>
                <c:pt idx="3">
                  <c:v>9120</c:v>
                </c:pt>
                <c:pt idx="4">
                  <c:v>9565</c:v>
                </c:pt>
                <c:pt idx="5">
                  <c:v>9468</c:v>
                </c:pt>
                <c:pt idx="6">
                  <c:v>11971</c:v>
                </c:pt>
                <c:pt idx="7">
                  <c:v>18674</c:v>
                </c:pt>
                <c:pt idx="8">
                  <c:v>13071</c:v>
                </c:pt>
                <c:pt idx="9">
                  <c:v>8970</c:v>
                </c:pt>
                <c:pt idx="10">
                  <c:v>5930</c:v>
                </c:pt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CDE-4BDC-BCD3-DA2C697030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2019년 11월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미얀마</c:v>
                </c:pt>
                <c:pt idx="2">
                  <c:v>필리핀</c:v>
                </c:pt>
                <c:pt idx="3">
                  <c:v>미국</c:v>
                </c:pt>
                <c:pt idx="4">
                  <c:v>인도네시아</c:v>
                </c:pt>
                <c:pt idx="5">
                  <c:v>네덜란드</c:v>
                </c:pt>
                <c:pt idx="6">
                  <c:v>인도</c:v>
                </c:pt>
                <c:pt idx="7">
                  <c:v>베트남</c:v>
                </c:pt>
                <c:pt idx="8">
                  <c:v>일본</c:v>
                </c:pt>
                <c:pt idx="9">
                  <c:v>멕시코</c:v>
                </c:pt>
              </c:strCache>
            </c:strRef>
          </c:cat>
          <c:val>
            <c:numRef>
              <c:f>Sheet3!$O$2:$O$11</c:f>
              <c:numCache>
                <c:formatCode>#,##0_ </c:formatCode>
                <c:ptCount val="10"/>
                <c:pt idx="0">
                  <c:v>226741</c:v>
                </c:pt>
                <c:pt idx="1">
                  <c:v>960</c:v>
                </c:pt>
                <c:pt idx="2">
                  <c:v>2436</c:v>
                </c:pt>
                <c:pt idx="3">
                  <c:v>3456</c:v>
                </c:pt>
                <c:pt idx="4">
                  <c:v>2084</c:v>
                </c:pt>
                <c:pt idx="5">
                  <c:v>1375</c:v>
                </c:pt>
                <c:pt idx="6">
                  <c:v>509</c:v>
                </c:pt>
                <c:pt idx="7">
                  <c:v>1852</c:v>
                </c:pt>
                <c:pt idx="8">
                  <c:v>20520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7A-4718-9C34-C6FF35941083}"/>
            </c:ext>
          </c:extLst>
        </c:ser>
        <c:ser>
          <c:idx val="2"/>
          <c:order val="1"/>
          <c:tx>
            <c:v>2020년 11월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미얀마</c:v>
                </c:pt>
                <c:pt idx="2">
                  <c:v>필리핀</c:v>
                </c:pt>
                <c:pt idx="3">
                  <c:v>미국</c:v>
                </c:pt>
                <c:pt idx="4">
                  <c:v>인도네시아</c:v>
                </c:pt>
                <c:pt idx="5">
                  <c:v>네덜란드</c:v>
                </c:pt>
                <c:pt idx="6">
                  <c:v>인도</c:v>
                </c:pt>
                <c:pt idx="7">
                  <c:v>베트남</c:v>
                </c:pt>
                <c:pt idx="8">
                  <c:v>일본</c:v>
                </c:pt>
                <c:pt idx="9">
                  <c:v>멕시코</c:v>
                </c:pt>
              </c:strCache>
            </c:strRef>
          </c:cat>
          <c:val>
            <c:numRef>
              <c:f>Sheet3!$P$2:$P$11</c:f>
              <c:numCache>
                <c:formatCode>#,##0_ </c:formatCode>
                <c:ptCount val="10"/>
                <c:pt idx="0">
                  <c:v>2797</c:v>
                </c:pt>
                <c:pt idx="1">
                  <c:v>710</c:v>
                </c:pt>
                <c:pt idx="2">
                  <c:v>589</c:v>
                </c:pt>
                <c:pt idx="3">
                  <c:v>430</c:v>
                </c:pt>
                <c:pt idx="4">
                  <c:v>410</c:v>
                </c:pt>
                <c:pt idx="5">
                  <c:v>241</c:v>
                </c:pt>
                <c:pt idx="6">
                  <c:v>111</c:v>
                </c:pt>
                <c:pt idx="7">
                  <c:v>110</c:v>
                </c:pt>
                <c:pt idx="8">
                  <c:v>96</c:v>
                </c:pt>
                <c:pt idx="9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7A-4718-9C34-C6FF359410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Sheet6!$B$2</c:f>
              <c:strCache>
                <c:ptCount val="1"/>
                <c:pt idx="0">
                  <c:v>2019년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Sheet6!$C$2:$N$2</c:f>
              <c:numCache>
                <c:formatCode>#,##0_ </c:formatCode>
                <c:ptCount val="12"/>
                <c:pt idx="0">
                  <c:v>2870107</c:v>
                </c:pt>
                <c:pt idx="1">
                  <c:v>2729534</c:v>
                </c:pt>
                <c:pt idx="2">
                  <c:v>2669835</c:v>
                </c:pt>
                <c:pt idx="3">
                  <c:v>3103604</c:v>
                </c:pt>
                <c:pt idx="4">
                  <c:v>3274013</c:v>
                </c:pt>
                <c:pt idx="5">
                  <c:v>2915091</c:v>
                </c:pt>
                <c:pt idx="6">
                  <c:v>3008482</c:v>
                </c:pt>
                <c:pt idx="7">
                  <c:v>3995517</c:v>
                </c:pt>
                <c:pt idx="8">
                  <c:v>2832431</c:v>
                </c:pt>
                <c:pt idx="9">
                  <c:v>3494858</c:v>
                </c:pt>
                <c:pt idx="10">
                  <c:v>3077861</c:v>
                </c:pt>
                <c:pt idx="11">
                  <c:v>3012688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7E0-40FA-8EE7-36653A584049}"/>
            </c:ext>
          </c:extLst>
        </c:ser>
        <c:ser>
          <c:idx val="2"/>
          <c:order val="1"/>
          <c:tx>
            <c:strRef>
              <c:f>Sheet6!$B$3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Sheet6!$C$3:$N$3</c:f>
              <c:numCache>
                <c:formatCode>#,##0_ </c:formatCode>
                <c:ptCount val="12"/>
                <c:pt idx="0">
                  <c:v>3261544</c:v>
                </c:pt>
                <c:pt idx="1">
                  <c:v>1660312</c:v>
                </c:pt>
                <c:pt idx="2">
                  <c:v>1382987</c:v>
                </c:pt>
                <c:pt idx="3">
                  <c:v>1383655</c:v>
                </c:pt>
                <c:pt idx="4">
                  <c:v>2265519</c:v>
                </c:pt>
                <c:pt idx="5">
                  <c:v>2331193</c:v>
                </c:pt>
                <c:pt idx="6">
                  <c:v>2901400</c:v>
                </c:pt>
                <c:pt idx="7">
                  <c:v>4016624</c:v>
                </c:pt>
                <c:pt idx="8">
                  <c:v>2187496</c:v>
                </c:pt>
                <c:pt idx="9">
                  <c:v>3245353</c:v>
                </c:pt>
                <c:pt idx="10">
                  <c:v>3412963</c:v>
                </c:pt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7E0-40FA-8EE7-36653A5840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11월</c:v>
          </c:tx>
          <c:spPr>
            <a:solidFill>
              <a:srgbClr val="96B7CA"/>
            </a:solidFill>
            <a:ln>
              <a:solidFill>
                <a:srgbClr val="96B7CA"/>
              </a:solidFill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Sheet9!$D$17:$J$17</c:f>
              <c:numCache>
                <c:formatCode>#,##0_);[Red]\(#,##0\)</c:formatCode>
                <c:ptCount val="7"/>
                <c:pt idx="0">
                  <c:v>208521</c:v>
                </c:pt>
                <c:pt idx="1">
                  <c:v>228320</c:v>
                </c:pt>
                <c:pt idx="2">
                  <c:v>302855</c:v>
                </c:pt>
                <c:pt idx="3">
                  <c:v>304570</c:v>
                </c:pt>
                <c:pt idx="4">
                  <c:v>269358</c:v>
                </c:pt>
                <c:pt idx="5">
                  <c:v>127635</c:v>
                </c:pt>
                <c:pt idx="6">
                  <c:v>50926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B3-4D13-A2F0-026BC899C77C}"/>
            </c:ext>
          </c:extLst>
        </c:ser>
        <c:ser>
          <c:idx val="1"/>
          <c:order val="1"/>
          <c:tx>
            <c:v>2020년 11월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Sheet9!$D$18:$J$18</c:f>
              <c:numCache>
                <c:formatCode>#,##0_);[Red]\(#,##0\)</c:formatCode>
                <c:ptCount val="7"/>
                <c:pt idx="0">
                  <c:v>163946</c:v>
                </c:pt>
                <c:pt idx="1">
                  <c:v>293322</c:v>
                </c:pt>
                <c:pt idx="2">
                  <c:v>390592</c:v>
                </c:pt>
                <c:pt idx="3">
                  <c:v>331717</c:v>
                </c:pt>
                <c:pt idx="4">
                  <c:v>308625</c:v>
                </c:pt>
                <c:pt idx="5">
                  <c:v>147878</c:v>
                </c:pt>
                <c:pt idx="6">
                  <c:v>44781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B3-4D13-A2F0-026BC899C7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892B1FE-5272-4327-B281-E25E487C744D}" type="datetimeFigureOut">
              <a:rPr lang="ko-KR" altLang="en-US" smtClean="0"/>
              <a:pPr/>
              <a:t>2021-01-15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805947B-733B-48CC-A927-1883F2558D9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7029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D5EF8-E8AC-435D-9AEC-1D19E7BED2C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98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99D00-26BC-4B4E-9067-79CB96DD703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53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B628-82CA-4769-AF5C-FA858102F661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929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69FC-FEB4-4D6B-A316-7D7CBFCC3A0D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408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8982-A912-43AB-B06F-05929813950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542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9C97A-B682-4D90-ADC7-87E3208CE9EF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1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F9CC-DA09-4368-9758-7FEB19A86738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106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4BA0F-FE08-4BCF-8349-18D726BAFA2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512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5E3F1-73E8-4EB1-8DA5-3DF4FA2B537B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753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3C12-C381-4DB3-A118-AA18B0637E53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323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CDDAD-D3D3-4401-978E-80133E7520F5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368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0C43C1C-A9DB-4CCE-9D35-1A26EA791E3D}" type="datetime1">
              <a:rPr lang="ko-KR" altLang="en-US" smtClean="0"/>
              <a:t>2021-01-15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B40F2F8-F9AE-481E-BF7E-408798ABFA5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E6F67D-DAD7-456C-BC52-CE58846B8347}"/>
              </a:ext>
            </a:extLst>
          </p:cNvPr>
          <p:cNvSpPr/>
          <p:nvPr userDrawn="1"/>
        </p:nvSpPr>
        <p:spPr>
          <a:xfrm>
            <a:off x="0" y="136587"/>
            <a:ext cx="9906000" cy="4181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88A341-A909-4876-89E7-19D269757C59}"/>
              </a:ext>
            </a:extLst>
          </p:cNvPr>
          <p:cNvSpPr/>
          <p:nvPr userDrawn="1"/>
        </p:nvSpPr>
        <p:spPr>
          <a:xfrm>
            <a:off x="0" y="66360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72CADF-49D5-45F2-BCF1-8B5FC169ECFE}"/>
              </a:ext>
            </a:extLst>
          </p:cNvPr>
          <p:cNvSpPr/>
          <p:nvPr userDrawn="1"/>
        </p:nvSpPr>
        <p:spPr>
          <a:xfrm>
            <a:off x="0" y="588965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156E1ED-E1D4-4EC1-AEDE-A84071475EB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93265" y="162275"/>
            <a:ext cx="1216661" cy="366773"/>
            <a:chOff x="839788" y="1164924"/>
            <a:chExt cx="11491539" cy="346422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76139E6-C25B-4524-8339-B3A3714F2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3A890B3-214C-45D9-A6C8-073A61DD2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65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9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1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6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8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
<Relationship Id="rId3" Type="http://schemas.openxmlformats.org/officeDocument/2006/relationships/image" Target="../media/image41.png"/>
<Relationship Id="rId2" Type="http://schemas.openxmlformats.org/officeDocument/2006/relationships/image" Target="../media/image42.png"/>
<Relationship Id="rId1" Type="http://schemas.openxmlformats.org/officeDocument/2006/relationships/slideLayout" Target="../slideLayouts/slideLayout1.xml"/>
<Relationship Id="rId4" Type="http://schemas.openxmlformats.org/officeDocument/2006/relationships/image" Target="../media/image15.png"/>
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chart" Target="../charts/chart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427ECE-05E8-469A-A486-78336C9CA86E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0C729A-6FF4-0548-A6C3-5A86C57CA4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86" b="94394" l="7925" r="91572">
                        <a14:foregroundMark x1="35472" y1="7953" x2="48553" y2="2608"/>
                        <a14:foregroundMark x1="48553" y1="2608" x2="61509" y2="6649"/>
                        <a14:foregroundMark x1="61509" y1="6649" x2="55094" y2="17731"/>
                        <a14:foregroundMark x1="8679" y1="45241" x2="8176" y2="57627"/>
                        <a14:foregroundMark x1="45031" y1="94524" x2="52201" y2="94263"/>
                        <a14:foregroundMark x1="91698" y1="53846" x2="90692" y2="57627"/>
                        <a14:foregroundMark x1="49560" y1="2086" x2="49560" y2="2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60" y="169991"/>
            <a:ext cx="456974" cy="440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609722-120A-1444-AB4E-3EBA615DAB49}"/>
              </a:ext>
            </a:extLst>
          </p:cNvPr>
          <p:cNvSpPr txBox="1"/>
          <p:nvPr/>
        </p:nvSpPr>
        <p:spPr>
          <a:xfrm>
            <a:off x="24608" y="2053260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DB16D0-832E-5945-8926-121631D032E9}"/>
              </a:ext>
            </a:extLst>
          </p:cNvPr>
          <p:cNvSpPr txBox="1"/>
          <p:nvPr/>
        </p:nvSpPr>
        <p:spPr>
          <a:xfrm>
            <a:off x="0" y="2068782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2BED73-1EB8-1243-9C82-CBE2B3BD8F27}"/>
              </a:ext>
            </a:extLst>
          </p:cNvPr>
          <p:cNvSpPr txBox="1"/>
          <p:nvPr/>
        </p:nvSpPr>
        <p:spPr>
          <a:xfrm>
            <a:off x="3968" y="4980713"/>
            <a:ext cx="9905999" cy="4208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분석 년 월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: 2020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년 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11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월</a:t>
            </a:r>
            <a:endParaRPr lang="en-US" altLang="ko-KR" sz="1600" b="1" dirty="0">
              <a:ln w="3175">
                <a:noFill/>
              </a:ln>
              <a:solidFill>
                <a:schemeClr val="accent6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0FC88D7-51C9-472E-BFBC-98EB202C3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52" y="328939"/>
            <a:ext cx="835224" cy="18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68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550643"/>
              </p:ext>
            </p:extLst>
          </p:nvPr>
        </p:nvGraphicFramePr>
        <p:xfrm>
          <a:off x="631825" y="1606716"/>
          <a:ext cx="4755014" cy="50213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1,202,425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1,369,662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716,429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968,085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607,747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766,159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606,497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753,059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665,716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707,541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615,811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654,986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466,963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524,097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483,696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520,092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398,810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518,469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400,941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447,483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403,187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407,530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347,853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281,701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316,095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264,048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315,970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241,179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288,816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2,937,829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3,415,897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10,580,473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12,321,794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F42D32C-B162-4B19-87D2-ED87715338EF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B8D2E-E048-47CA-9FCD-EA1F65A2892F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A72F31-7BF2-4E31-8F28-CEA8B95C5D3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1A7436-D690-4924-897C-2205D0742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87D9DACE-F7A5-4C1C-BE1C-51AD16460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501734E-AA7C-431A-9257-DB525A877B1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2AE8635-8E3F-4267-A1FE-2B567E7D4EC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88A4A3D-7A94-4966-9A61-FAE464B53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887276-239D-4B96-98C9-FEFEEE7EEF7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0E3539C-62A8-41D2-A2FE-91FF928290F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633028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25319"/>
              </p:ext>
            </p:extLst>
          </p:nvPr>
        </p:nvGraphicFramePr>
        <p:xfrm>
          <a:off x="631825" y="1606716"/>
          <a:ext cx="4737014" cy="50575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378000">
                  <a:extLst>
                    <a:ext uri="{9D8B030D-6E8A-4147-A177-3AD203B41FA5}">
                      <a16:colId xmlns:a16="http://schemas.microsoft.com/office/drawing/2014/main" val="3899155938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1,202,425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1,369,662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836,497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1,227,846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705,075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958,125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627,540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823,439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723,592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788,725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566,519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597,246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504,112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551,959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422,348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471,001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336,564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458,605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383,441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440,511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513,382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418,132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374,349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416,365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342,580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374,743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269,596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351,764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312,664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347,139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7,623,424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8,671,205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15,744,108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18,266,467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61E4B25E-1A6E-410A-82B6-EAA280CA4D1D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EEE25F-1FDF-4112-B790-80FF8FF5CF66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3F5821-0523-47BA-9E2B-A5A67B88855B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A1FC44-34B8-4B2E-B7E9-9A3E327AF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B15BA6D5-9DD7-41AA-A409-04E578C77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F54CE32-8ACD-437E-BB38-6810849A7FD3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228489-D7D6-4A7D-9B4E-D734E2E07A95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20F51ED-6D18-45CB-B7EC-021A59DD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4684D5-9165-4664-A0B7-D705360C12B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9485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367392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204,069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222,068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235,392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294,603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300,829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320,222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330,675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454,906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343,575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395,485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308,692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188,794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3,599,310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157,588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47,787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11,971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18,674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-46,481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-174,281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-224,505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-285,483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-291,264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-310,754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-318,704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-436,232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-330,504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-386,515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-302,762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A927AA-0710-45B0-9AFC-31254A3077CD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8411037"/>
              </p:ext>
            </p:extLst>
          </p:nvPr>
        </p:nvGraphicFramePr>
        <p:xfrm>
          <a:off x="631825" y="1597226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B3656B-2267-428F-8FBC-3D492088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31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769149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226,741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20,520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멕시코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마카오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루마니아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308,692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5,930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88E489-E9C1-479F-BB9C-64C4FE352F2F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1565516"/>
              </p:ext>
            </p:extLst>
          </p:nvPr>
        </p:nvGraphicFramePr>
        <p:xfrm>
          <a:off x="6391824" y="1265406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0B266D-1F76-4016-8AC6-965D9ABC9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76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6434D4-7613-43E0-A485-795E89D59B1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C064187-0AE2-452B-AE71-75C9E1C7A13E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9149041-2265-4D2F-88BD-061BA7F24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7BD3B3-4725-4B9E-80E3-9170A3C3F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94C11CA-3098-4717-9864-D6200F88E808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02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903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26E538-D62C-4D3E-B067-3BB90ACAED8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85D6DB-7BC9-4CF1-A184-2A17E97AFA06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80247E14-6295-4093-8F69-70C72CD8B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E80E3D-A306-4470-B00C-C19B93C3524A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8CBA87E-7B9A-4EEB-84C1-5416B2E61637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80414C5-2684-4A30-8374-2D97EC6BC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008000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2,870,107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2,729,534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2,669,835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3,103,604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3,274,013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2,915,091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3,008,482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3,995,517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2,832,431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3,494,858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3,077,861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3,012,688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36,984,021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3,261,544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1,660,312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1,382,987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1,383,655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2,265,519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2,331,193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2,901,400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4,016,624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2,187,496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3,245,353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3,412,963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391,437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-1,069,222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-1,286,848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-1,719,949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-1,008,494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-583,898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-107,082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21,107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-644,935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-249,505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335,102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0D2661C6-0933-4086-A31F-0DCD9F3E4F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8532150"/>
              </p:ext>
            </p:extLst>
          </p:nvPr>
        </p:nvGraphicFramePr>
        <p:xfrm>
          <a:off x="627470" y="15954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64E6E0-BA9F-475C-AF2A-4741E072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163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A6103A3-1404-48DD-A869-8A8612ED2BF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142F70D-2C66-4A63-ABFB-844C3639E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655283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208,521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228,320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302,855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304,570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269,358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127,635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50,926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1,492,185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163,946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293,322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390,592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331,717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308,625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147,878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44,781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1,680,861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-44,575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65,002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87,737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27,147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39,267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20,243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188,676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91C31354-8BBA-43F8-9E89-AF855342F3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2A3A3425-22DD-482C-879A-71C57184C2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F4FDCB62-DA0E-4D9E-A8E9-CEF872C22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A5547FF-20AD-4B16-8E1A-EC5D9EE83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026346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210,881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290,806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321,009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276,846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274,595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135,977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75,562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1,585,676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161,865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373,124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397,188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285,602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317,910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143,311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1,732,102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-49,016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82,318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76,179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43,315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-22,460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146,426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910023F-E043-4730-8C75-9165D9956221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B3D1682-B684-4685-8715-A4FB37D4D82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B1D2596-0A24-4EA9-9601-270E70EFE71A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3,412,963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474DD12A-D09F-462E-9C83-A17BA6A3B4C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1E003E97-86C5-4D25-BA55-3935BBAEE4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8792893"/>
              </p:ext>
            </p:extLst>
          </p:nvPr>
        </p:nvGraphicFramePr>
        <p:xfrm>
          <a:off x="631825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F56E02E5-D408-40BB-A76C-C11554BF0C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8442402"/>
              </p:ext>
            </p:extLst>
          </p:nvPr>
        </p:nvGraphicFramePr>
        <p:xfrm>
          <a:off x="4984750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C8F189-71D6-4F1C-9A3D-7808887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361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CEA0896-81ED-4914-AF36-529989E59EC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C3E2DCD-1AB6-44D6-AD22-99697D0DC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08056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1,492,185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1,585,676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3,077,861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1,680,861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1,732,102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3,412,963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188,676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146,426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335,102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81F6D42F-5AB1-4B4B-9447-38844BEE87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564A294-DFA5-4583-AB16-7D545F07E77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94D14D18-E72E-417A-B11D-2A1A219A8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576ABF6-0409-4509-9527-83ECDCA6B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931831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419,402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519,126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623,864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581,416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543,953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263,612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126,488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3,077,861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325,811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666,446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787,780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617,319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626,535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291,189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97,883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3,412,963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-93,591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147,320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163,916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35,903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82,582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27,577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-28,605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335,102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47BF3E2-72B2-4693-956C-CADF1D25DFA7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128815-5902-4C60-AD80-5A12DAF5BB08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CB5CF08-77B3-4C2D-AF7C-EF38045E5B3E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FB525F3-2BA0-45F1-B228-792ED13EBC9E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3,412,963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941BDD75-C6AC-4D1B-8829-9DAECE469B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6139268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8965737"/>
              </p:ext>
            </p:extLst>
          </p:nvPr>
        </p:nvGraphicFramePr>
        <p:xfrm>
          <a:off x="5199416" y="1598448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A00026-7215-4457-BD39-6AD31FA4C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624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731136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754,227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849,895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95,668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716,165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832,547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116,382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200,253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255,629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55,376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185,694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192,882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7,188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142,266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179,663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37,397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182,124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175,697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-6,427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116,704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126,136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105,329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121,272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15,943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120,404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113,692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-6,712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111,466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111,735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89,955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99,629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9,674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97,524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95,375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-2,149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89,920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94,744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71,402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71,863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75,859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71,828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-4,031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20,376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3,077,861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3,412,963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335,102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3,412,963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FFF4B4-7E2C-4742-8937-B58873A59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A99944FC-FD4C-4E3B-9807-88C8484FF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F7AEB4-98F9-4E71-A524-F80511A9CB13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138453F-31C9-4B8D-B914-10C0CE88AB8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748CEF7-CEE0-4796-A8A6-52B77A898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C5E466-C512-432F-935C-165F55941FF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4F13EEB-59B3-4A0C-B226-1F996C02C632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872044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E3D9A545-14BC-489A-8B39-46A170EB9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40000" cy="5221621"/>
          </a:xfrm>
          <a:prstGeom prst="rect">
            <a:avLst/>
          </a:prstGeom>
        </p:spPr>
      </p:pic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0942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72,600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83,498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71,477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66,007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75,430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61,599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71,893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60,973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62,495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55,585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60,486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52,603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52,323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59,046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48,688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57,964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56,925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39,737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45,423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38,695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달서구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44,172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37,929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43,616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37,722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43,149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안산시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37,189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42,535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2,298,116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2,524,990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3,077,861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3,412,963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3,412,963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63C2D8-8D16-4922-92D8-672F633E16B6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8475D9-2964-4A6A-8349-A83AA78D0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E2568BB-CC92-4445-B780-32F41C433915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23EC06E-D138-4AFA-AA93-4C0366019167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C2F539B-F25C-4A09-9E2B-4105E6E72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CD1D25-78D0-4BF1-AA34-7EE232B4F21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948248C-421D-468F-BFA2-774E4C13123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11030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5945BA-26B7-4041-99C1-FCE974E48092}"/>
              </a:ext>
            </a:extLst>
          </p:cNvPr>
          <p:cNvSpPr/>
          <p:nvPr/>
        </p:nvSpPr>
        <p:spPr>
          <a:xfrm>
            <a:off x="588576" y="1029350"/>
            <a:ext cx="8727492" cy="82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공간적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블럭단위</a:t>
            </a:r>
            <a:endParaRPr lang="en-US" altLang="ko-KR" sz="1100" spc="-60" dirty="0">
              <a:solidFill>
                <a:srgbClr val="000000">
                  <a:lumMod val="85000"/>
                  <a:lumOff val="1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2019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01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 부터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" name="Rectangle 78">
            <a:extLst>
              <a:ext uri="{FF2B5EF4-FFF2-40B4-BE49-F238E27FC236}">
                <a16:creationId xmlns:a16="http://schemas.microsoft.com/office/drawing/2014/main" id="{F7B63131-1155-4F95-AD5B-3986AE51E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40000"/>
              <a:buFont typeface="Wingdings" pitchFamily="2" charset="2"/>
              <a:buNone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기준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8694D7E-4879-41AF-AC91-EA67AECA9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4" y="2079070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방법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96B880-9C10-4791-9235-02ED2FC18956}"/>
              </a:ext>
            </a:extLst>
          </p:cNvPr>
          <p:cNvSpPr/>
          <p:nvPr/>
        </p:nvSpPr>
        <p:spPr>
          <a:xfrm>
            <a:off x="626154" y="2150050"/>
            <a:ext cx="8727492" cy="2878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사용데이터</a:t>
            </a:r>
            <a:r>
              <a:rPr lang="en-US" altLang="ko-KR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SKTelecom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고객의 위치 기반 데이터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50 X 50 CELL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단위 인구 분석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야간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( 22:00 ~ 04:00 / 15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 이상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혹은 서귀포시에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산정 기준 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행정동에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 이상 체류한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블록에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분이상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체류한 방문객을 산정함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영역에 도보 또는 다른 교통 수단을 이용하여 지나간 인원은 제외함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전파영역을 기준으로 해당 영역에 관할하는 기지국에 들어온 인원을 산출하되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중복된 인원은 제외함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외국인 산정기준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내국인과 달리 외국인은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한달 전체 외국인을 기준으로 한국관광공사에서 발표하는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입국자 통계와 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lvl="0" eaLnBrk="0" hangingPunct="0"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비교하여 외국인의 가중치를 산정하는 방식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7F3935-7B00-4313-8F77-44346CF79740}"/>
              </a:ext>
            </a:extLst>
          </p:cNvPr>
          <p:cNvSpPr/>
          <p:nvPr/>
        </p:nvSpPr>
        <p:spPr>
          <a:xfrm>
            <a:off x="626154" y="5170566"/>
            <a:ext cx="6408389" cy="1262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 eaLnBrk="0" latinLnBrk="0" hangingPunct="0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유동인구 분석 방법 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이동인구 증감 분석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방문객을 월별로 비교하여 유의미한 차이점을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유입지별 유동인구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유동인구를 유입지역별로 비교하여 유의미한 차이점을 분석 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유동인구는 휴대폰 사용자의 통화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발신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수신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문자수신 및 데이터 트래픽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을 기준으로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주변 인구가 많거나 주변에 핸드폰 트래픽에 영향을 주는 요인이 발생시 데이터에 다소 오차 발생 가능함</a:t>
            </a:r>
            <a:endParaRPr lang="en-US" altLang="ko-KR" sz="10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E790FF-6017-4D8E-8A72-EC8F86FF037D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24776C-FD43-41A6-BDCB-0D1B21E1DA67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20" name="그림 1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E7A8EA2-9BB4-44A7-AAEB-CE890E1AF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21" name="그림 2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972CC9EB-B04D-42DE-AFCB-9FD4E6585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22" name="그림 2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6B015D2-65CE-4B03-AFEF-4D4F6673CE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24" name="그림 23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AA82DB78-A5B4-48F0-8B57-4F6153F909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173BC6-47D6-4880-BD8B-3B73F4675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238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E919D7-956D-4B4F-8EAC-F54A05908E7C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07F3C89-FE7C-41BB-8F92-8D43C0D8E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90340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1,202,425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1,369,662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716,429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968,085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606,497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753,059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665,716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707,541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466,963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524,097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398,810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518,469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400,941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447,483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197,979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251,099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289,760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236,118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179,643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217,480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173,793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133,811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165,845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114,386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162,074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146,546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156,818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145,370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149,224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109,615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136,234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98,200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119,253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74,796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109,492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91,026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96,316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17,712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71,795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109,322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70,833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32,490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52,887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51,024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52,153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44,264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43,092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12,782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23,148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26,151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20,649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6,467,869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7,596,699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44EAA-547F-41EA-92D9-5A5B7358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6CA44744-2062-4D79-A3C6-A7FDAF7C0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CB274BD-C4EA-4256-AEE4-EDC720D2283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AAB6C60-C569-4786-B387-4CF3F493DC0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6F66074-2805-41CD-8B16-C8829B689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B3750C-6F37-4D84-A752-A1A95359765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0EEB6D-61FD-48DC-975E-0EDAD125206A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280258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8,424,371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802FA-D2B0-4D96-A35B-78D426F1601A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B8640F6-FCA7-427D-AB5D-3F1ADE5D6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869030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1,202,425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1,369,662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836,497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1,227,846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705,075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958,125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627,540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823,439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723,592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788,725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504,112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551,959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513,382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418,132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269,596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351,764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312,664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347,139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393,037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335,697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233,029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310,748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222,887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306,599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289,760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236,118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179,643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217,480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명도암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193,265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180,938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7,206,504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8,424,371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91BBDD-88A2-4D10-82A6-6C4CA0522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CA2E465-78F3-42B2-A7BB-B3CEBDAC8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197B93F-F5FD-4B3F-9647-B9D6B38704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43BB21-EAA6-4973-8A5C-B343D97FB42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68F0F84-8E27-4FE7-906B-BF6AF9CB9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A4C82C-A3A0-4860-A3CC-7F5D5B24CDEB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32CD349-EE42-41AF-AB04-E5F9428CE15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2351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57647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131,640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141,818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155,090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193,309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222,786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302,390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243,330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280,822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218,192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121,062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2,401,832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-31,423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-110,835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-148,421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-191,314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-188,542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-187,691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-215,065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-290,623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-234,626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-276,302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-214,791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A9A5B9-8DEB-4D1A-92FF-72EA25377A4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8829647"/>
              </p:ext>
            </p:extLst>
          </p:nvPr>
        </p:nvGraphicFramePr>
        <p:xfrm>
          <a:off x="631825" y="1596034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089ED3-FAE4-4E0E-A82B-5B539C8AC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500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303320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160,689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15,464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10,140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마카오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218,192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28632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3,401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9F28FE-76EF-4575-8D69-AFBA13EAF2D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6400CE33-0C4C-49A9-9741-B2596A8982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8324892"/>
              </p:ext>
            </p:extLst>
          </p:nvPr>
        </p:nvGraphicFramePr>
        <p:xfrm>
          <a:off x="6391824" y="1252887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B62C02-8B00-43C1-8BF3-EEA7D3AC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13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3,401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666748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70,416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32,271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17,027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8,171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7,268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218,192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AD97BA-C1DE-4104-95CF-2FF1FB3F9D76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87F470-3F58-4890-9BB5-F87205B9C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41FD22C8-43DB-460B-B684-DABAE7971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6B65DCB-5F6C-4F49-9FC7-424E1950B054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CC528C-650F-4B0D-BD4A-4E29B4D03AA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DF48CF6-169F-4F46-BD40-84EC2DF31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C2E115-1276-4153-B801-1053AEE73A8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4B09706-C30A-4E66-A902-C780F5708563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209807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3,401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B03D8-9504-4133-ACB7-DD870B6B7F85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F8A640C-66F4-4FB5-B3D0-AFB5D8129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257055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30,377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9,704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7,268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218,192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34CFD4-8D3F-4CBD-9955-427C04975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2FF57BC-405A-4ECE-A5F2-99C043C53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8D7FFB9-E453-4034-8188-0043E2FCC32D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795D10-F886-4E2A-AB59-427FAEE34B1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76388CF-B527-4272-91BA-0CDF8DC5D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F12DB0-7A3E-40C4-9A36-EB3F5199632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E28ADE-9154-4268-8772-34ED79ADC2A7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99587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6BFD29-C339-414A-ADD5-090850928A19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CB18F5A-43A2-4A2B-ADD9-B4D50C66242F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1D7919-C303-492B-9C77-9DAA9A48B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3441E90-60CA-4A62-AEEF-D6936266D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F7120F1-C77A-448F-AB59-6FBEBA2CDE54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03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서귀포시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326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97BA31E-37E8-4468-A08A-1B6ECF97C2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3737E-005D-4717-9245-07A922479C17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4A8A1EA4-4C5A-426F-B797-783F55B2E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E4FE05-1F85-4C98-952B-557987A376F4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32E269A-CD36-4ACD-B2C6-5A4ACEED7E3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A44ADE7-1222-40D4-89DB-A98D78256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25535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2,204,462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2,094,799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2,079,089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2,225,165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2,371,416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2,069,857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2,131,612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2,850,901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1,960,776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2,528,999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2,146,838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2,173,677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26,837,591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2,351,937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1,109,502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934,455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909,885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1,543,951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1,566,135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1,970,910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2,742,544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1,460,523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2,225,836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2,344,129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147,475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-985,297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-1,144,634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-1,315,280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-827,465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-503,722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-160,702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-108,357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-500,253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-303,163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197,291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BD11FB02-A0AF-44EC-B01B-5C2A3CDBE3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6353891"/>
              </p:ext>
            </p:extLst>
          </p:nvPr>
        </p:nvGraphicFramePr>
        <p:xfrm>
          <a:off x="627470" y="15972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25B53E-2BF9-4719-B93D-22CA1B7C7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786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F2FA5D-08C7-41E7-8604-32CA816821E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9CC0CF5-3334-49A4-84D0-792BC61B5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256169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169,750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140,188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201,299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169,760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85,924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35,928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1,006,836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128,178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182,390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275,042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218,849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192,423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98,432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30,884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1,126,198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-41,572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42,202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71,055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17,550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22,663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12,508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-5,044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119,362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5421CA74-6B60-4FEB-AD82-80AA1CA3CF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D8539A49-463C-40B3-A507-F885495665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5059A5C3-4DC5-450F-810F-F26FDE0EF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2D596D3-CB72-4D9F-8E20-D9A80BC0D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659693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173,653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176,727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234,813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204,111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100,448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52,756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1,140,002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126,873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221,009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289,898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205,816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228,370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107,547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38,418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1,217,931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-46,780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44,282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55,085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30,876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-14,338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77,929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B8653DB-BEF9-475F-81F7-2120076A1325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EFBAC2-271C-4BB0-AEA9-D1DC0D6F605C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A371C7-05BE-4653-B461-BCA60191D459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2,344,129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EAA6B088-FD1D-4ECC-8330-1194E8766D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FA6B5D83-ABDE-4D72-A983-EEDB81BC12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637673"/>
              </p:ext>
            </p:extLst>
          </p:nvPr>
        </p:nvGraphicFramePr>
        <p:xfrm>
          <a:off x="640487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A3816AE4-522C-446B-AA8C-E7C81B88FF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0617705"/>
              </p:ext>
            </p:extLst>
          </p:nvPr>
        </p:nvGraphicFramePr>
        <p:xfrm>
          <a:off x="4993412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AA289F-687F-4653-BF41-E1B7ED81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230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4EB713-693E-423E-8B4C-C12B6D5745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199BC96-C93F-4A34-9095-B103629A5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613813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1,006,836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1,140,002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2,146,838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1,126,198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1,217,931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2,344,129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119,362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77,929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197,291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EBABCCF7-773C-41A3-B090-DF0660486C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2C074B7-7211-49C3-917D-6F5AF425BD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AF00C9EB-FCBA-49B7-9F23-D9D0B43A5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5BA53D6-E5DC-4DCA-9920-7F53447F1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508430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343,403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316,915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438,800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405,410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367,254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186,372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88,684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2,146,838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255,051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403,399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564,940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424,665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420,793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205,979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2,344,129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-88,352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86,484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126,140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19,255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53,539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19,607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-19,382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197,291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7808665-5F06-4C9B-B6BF-BC725FF5A1DD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6ABE5E-8E69-4D6E-B6D1-3ABC265B196B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077F2DC-70A5-4E2C-A1B4-D7E8189D7D72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5E85636-CD36-4B09-8EC5-73EDAD9F48C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2,344,129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01B10517-316B-4C3E-BEBF-9A05781C60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7607859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8007806"/>
              </p:ext>
            </p:extLst>
          </p:nvPr>
        </p:nvGraphicFramePr>
        <p:xfrm>
          <a:off x="5194668" y="1598983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90F58F-A22E-4BD2-B42A-7C1CDFE5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815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8DAA5FB-520A-42F2-92B3-13F228C12F2A}"/>
              </a:ext>
            </a:extLst>
          </p:cNvPr>
          <p:cNvSpPr/>
          <p:nvPr/>
        </p:nvSpPr>
        <p:spPr>
          <a:xfrm>
            <a:off x="671105" y="1176247"/>
            <a:ext cx="9109075" cy="4666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본 분석에 활용된 유동인구 데이터는 기지국의 전파 영역이 비정형적으로 이루어져 해당 영역을 포괄하므로 완벽한 인구를 산출하는 데에는 분명한 한계점은 존재함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특히 통신사 데이터의 한계점으로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핸드폰 미소지자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파워오프 인구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전체의 약 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5%)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 데이터 통신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미발생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인구에 대한 누락이 있을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또한 유아 동반 비율에 대한 명확한 통계 근거 부족으로 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발생이 가능하며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특정 지역 및 연령대에 따른 통신사 선호도 차이로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인한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역시 발생 가능함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하지만 이러한 한계들이 기간별로 유사한 비율의 오차 인구를 포함하게 되므로 비교 기간별의 증감률 분석 목적으로는 유동인구 데이터의 유효성이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훼손되지 않음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ko-KR" altLang="en-US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따라서 본 분석 결과를 유효하게 해석하기 위해서는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일정 기간의 유동인구 ‘</a:t>
            </a:r>
            <a:r>
              <a:rPr lang="ko-KR" altLang="en-US" sz="1050" spc="-6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차이’에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주목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할 필요가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기지국이 관리하는 지역의 영역범위가 분석영역과 일치 하지 않아 유동인구 절대치에 단독적으로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의미를 부여하는 것은 바람직하지 않은 해석임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외국인의 경우 내국인과 달리 핸드폰 사용량이 현저히 적어 국소지역이나 전체 인구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산정시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 보다 추정 오차가 많이 발생 할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EB4BE7-962B-4DAA-BD92-D36186314D0F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9" name="그림 8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D56D6AE-613B-47AE-B1E5-5D029C08AB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10" name="그림 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4AFFB717-5523-43D0-A99D-423DBD1B3B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11" name="그림 1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209C5AE-C48A-4C65-A628-3FC8D5D33B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12" name="그림 1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22E58646-462A-4DFF-AE46-1E021E2045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15735FB-97DB-4347-9FF8-F94A49E39903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CF7204A0-CE74-4975-B538-A16F9899B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한계 및 해석 시 유의사항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D96C37-7CE6-458C-9CAD-597F785C4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669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083757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538,750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601,898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63,148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504,645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578,413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73,768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138,164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171,166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33,002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131,958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134,352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98,671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123,228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24,557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130,157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122,940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84,200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85,422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78,333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76,938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-1,395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67,558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74,535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62,221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70,568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71,090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63,934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-7,156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63,977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62,331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-1,646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59,266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50,874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52,184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54,200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49,501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-4,699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12,774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14,550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2,146,838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2,344,129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197,291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2,344,129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968C1A-9C26-4B43-AB8A-C0C1EF269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4704C71-5660-436D-8AAA-C90B67647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1EEDDE1-CE4C-42FA-854E-0D90CF435D3A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D4A1F28-875D-41D6-9AE3-65831E925B4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0029116-3907-4FF3-A486-B6DE33767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FB8A8D-CD88-41EA-94FE-668107C8E0D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DFD249B-D073-4E2F-8121-FBF2ADDA54B0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12375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11FDA290-D0BB-4AE3-8414-F367165D9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38714" cy="52199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E12669C-6C82-4345-80F5-D5B742094F3D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31981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50,809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58,476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50,538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58,057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47,415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56,234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46,771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53,985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45,855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45,079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39,294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43,437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37,591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42,214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34,531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40,768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34,486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40,566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31,352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35,008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27,397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34,542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27,355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31,636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달서구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30,858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26,919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30,301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안산시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26,166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1,593,142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1,713,597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2,146,838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2,344,129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2,344,129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9DC663-B196-4151-BC1B-F4CFE8511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31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FC6C18-F536-4FCB-A998-E8327F905BD1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3AD00CB-FEEA-42A4-8811-AE766BC5E06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DA01E91-A3EF-4B88-ABE7-D33E9D71E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5C8FFF-E07A-4F45-A87A-C6948D1444E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DF9ECE-7EFC-4084-B292-2EE315CEAA7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942977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68ACF2-18CD-4AD1-A52E-375F59BD0218}"/>
              </a:ext>
            </a:extLst>
          </p:cNvPr>
          <p:cNvSpPr txBox="1"/>
          <p:nvPr/>
        </p:nvSpPr>
        <p:spPr>
          <a:xfrm>
            <a:off x="6569869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961C433-023A-48DA-A353-923640AC1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988551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607,747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766,159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615,811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654,986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483,696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520,092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403,187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407,530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347,853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281,701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316,095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264,048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315,970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241,179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288,816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283,976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235,111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152,234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181,648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145,663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135,777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92,022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131,437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55,262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123,817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54,627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71,591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47,537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60,042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25,902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22,508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4,112,604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4,725,095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3170FE-4C71-43C3-BAE1-A2973F21C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9091347E-10CE-4685-9FDD-283840633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C0F13C4-14B2-4DF6-A333-86D6E474EEB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B4C83F-AD9D-45AE-8229-C4A70F6BA77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F19EA39-DDD6-4617-B442-D52A30BE5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7D1EE8-4F34-409A-ACCC-E0C2AC44B03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AAFB364-97E2-410B-B36B-E54AA813955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1632740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5,299,613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E4956A-44CB-40C1-8BA9-67A672457BF1}"/>
              </a:ext>
            </a:extLst>
          </p:cNvPr>
          <p:cNvSpPr txBox="1"/>
          <p:nvPr/>
        </p:nvSpPr>
        <p:spPr>
          <a:xfrm>
            <a:off x="6569869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B1220AD-693C-43B5-946D-FD206B4E4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267368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566,519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597,246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422,348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471,001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336,564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458,605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383,441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440,511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374,349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416,365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342,580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374,743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267,722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322,559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262,115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319,173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255,639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314,561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233,032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313,850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328,645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313,830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193,372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275,731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254,411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264,741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283,976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141,174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181,585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4,645,887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5,299,613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6F084E-B1A8-416A-9805-A349551E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773BDB9-2189-4181-8C88-7A6A56811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0FC4299-6BC1-4EAA-B075-46526065A7D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1CFD5E-297C-4CB5-8641-906BE430310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090BDC4-F4A6-4AF0-80E9-346531F4F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88A935-9227-4B2F-83C2-EB9745A8B0FF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F587B7C-4DF8-431B-A272-112B4B4D7B6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04698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71992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72,429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97,512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126,913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107,889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152,516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100,245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114,663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90,500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67,732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1,197,478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-15,058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-63,446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-76,084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-94,169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-102,722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-123,063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-103,639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-145,609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-95,878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-110,213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-87,971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3206D8-EACC-47A1-9969-333ECE8790F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4597509"/>
              </p:ext>
            </p:extLst>
          </p:nvPr>
        </p:nvGraphicFramePr>
        <p:xfrm>
          <a:off x="649332" y="1599639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64F7D1-E6CF-4EDB-B664-55DC552B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826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213985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66,052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멕시코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마카오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우즈베키스탄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핀란드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모로코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루마니아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90,500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2,529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C328B8-E9E3-4709-85D0-ED9671326A7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6707841"/>
              </p:ext>
            </p:extLst>
          </p:nvPr>
        </p:nvGraphicFramePr>
        <p:xfrm>
          <a:off x="6392093" y="1240115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7FDEE8-8149-4E4B-B16B-CCF303238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279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8">
            <a:extLst>
              <a:ext uri="{FF2B5EF4-FFF2-40B4-BE49-F238E27FC236}">
                <a16:creationId xmlns:a16="http://schemas.microsoft.com/office/drawing/2014/main" id="{8911E6F1-0D19-4207-A15B-70CD350BD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944F26-CBB3-4BEC-AC02-2EB52C44F270}"/>
              </a:ext>
            </a:extLst>
          </p:cNvPr>
          <p:cNvSpPr txBox="1"/>
          <p:nvPr/>
        </p:nvSpPr>
        <p:spPr>
          <a:xfrm>
            <a:off x="4754935" y="136557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3CEFC4F-E2F7-40CE-9628-0DC01629BA39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EE225E-23A3-4FDF-9658-D56FD1D93CD0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2,529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F8DA92-9634-434E-A4C9-C706757D3F2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A6EB831-1BE4-4D3F-803A-A6E63EF7F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338930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13,571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7,223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9,906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90,500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281FE7D-4BC3-479C-9A8D-A010BAFFE3D8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890F6D-89A7-4D10-9FA7-B88800E81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10A54B4-93DA-4B64-9C32-C7A2780CF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A26CA21-72E9-418B-ADD0-B6183544C4AF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ABA4CDB-9C15-4CF2-8430-434F20B00FA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1E63D5C-930E-400F-A19B-36777E352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57AEF8-0134-4B1E-8A55-1140276E5B0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B0C4231-81D7-4EC0-BB5B-9113635B070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239277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2,529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31D658-D278-47C6-8B3C-65CC5DB26EF4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F46CF8-24CC-4C55-878D-486C706EFC46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4A778E-1C56-4140-AEEB-6F974C3EB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899216"/>
              </p:ext>
            </p:extLst>
          </p:nvPr>
        </p:nvGraphicFramePr>
        <p:xfrm>
          <a:off x="631825" y="1606717"/>
          <a:ext cx="4755014" cy="50457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9,815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90,500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3C7376-960A-4713-8DAC-4798E1F0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392608B-FB4B-49D2-8587-DA19AAE3B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6A5B117-6DBA-46B3-8307-6F93EAB646B5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9CFDBB3-BBEC-45A9-8945-6D03DC2AE944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9109609-0E8B-4BC9-BA53-A7EC353FF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35CF60-FB24-4AD7-81E8-CC1B90B17C9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6DE0FD0-9060-4211-9D28-C2EF0630E3B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44141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DDAE06-B9AC-48B6-AB33-B0A004578BB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918CA54-8D58-419E-9422-F705970E6064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592B4D4-4B28-44EE-ADAA-070070C63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E68B75B-9652-4AFC-958F-C9D44695A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D22655F-00FB-4BD3-B40B-319200195D37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04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행정동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5093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742705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1,369,662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968,085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766,159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753,059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707,541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654,986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524,097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520,092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518,469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447,483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407,530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347,853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316,095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315,970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288,816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3,415,897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12,321,794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600666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143A74-E3B0-4E31-A5C0-8E5E14EC4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0DE0177-1918-4D68-91AD-E7707E362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113545E-5662-4351-8C15-EB4EE1CB6E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324039D-5071-4F3B-910C-646C27BBD5D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28D786D-2C1E-4A79-8BF6-3FAF12390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3D6B433-1316-4B57-9724-D9C14DB13E6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2B9D29A-00BD-4195-BFD4-568C330EC89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798704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E74C2D-B7C7-481C-A0B1-6B12B8652CF7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25226C4-C218-4B48-8F00-95F284DCABA9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043616C-D747-4E3A-BED8-B5B130D7E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36E23CE-1413-4E45-B423-115D6CBCD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508DA01-E2CA-4604-92C9-E1478DB4D002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C4B46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01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전체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ADF060-E7B4-4119-AB89-25B86FA67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76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393112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11월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17,712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71,795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54,083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305.35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55,262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123,817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68,555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12,782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23,148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32,490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52,887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20,397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74,796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109,492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34,696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94,198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135,777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41,579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92,022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131,437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39,415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114,386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162,074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47,688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716,429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968,085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251,656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54,627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71,591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16,964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398,810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518,469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119,659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135,211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173,793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38,582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197,979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251,099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53,120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47,537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60,042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12,505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607,747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766,159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158,412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503521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11월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109,322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70,833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-38,489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26,151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20,649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-5,502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289,760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236,118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-53,642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283,976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235,111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-48,865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25,902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22,508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-3,394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44,264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43,092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-1,172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403,187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407,530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51,024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52,153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145,370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149,224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91,026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96,316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665,716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707,541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41,825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615,811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654,986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39,175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146,546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156,818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10,272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483,696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520,092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36,396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400,941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447,483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46,542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060B1B-A174-45FE-837B-E913E94C215F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3FDDDC4-4883-4E81-9717-6DE517D5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365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2DF2E6B7-0190-450F-9302-F5761896B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929D1CCB-D2FD-45E6-A999-287B5D3F4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420706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679,489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690,173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1,369,662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460,819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507,266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968,085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402,596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350,463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753,059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356,356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409,803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766,159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333,712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373,829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707,541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306,284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348,702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654,986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249,046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271,046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520,092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247,786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270,683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518,469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239,289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208,194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447,483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236,147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287,950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524,097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852678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11,858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43,092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63,247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162,074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54,562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41,754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96,316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11,613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20,649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91,461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74,384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165,845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22,508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28,438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23,715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52,153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94,266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79,527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173,793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10,673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23,148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402,596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350,463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753,059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813BE3-E257-4326-8234-5FF2449E82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3E4829-ACFB-4F85-9F8C-BDAF5A00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41</a:t>
            </a:fld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03CE985-C1C9-41A9-A0C7-95410C8C4CF0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C36D982-A087-456F-8EA2-92BC2B3DC51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5DD61EA-75E7-47E7-AD71-061AFD367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5FDE77-6C57-4B5E-B58C-6873E3BDEDF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E3AF750-7591-4C9D-AAF8-F25865EA98BF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5C51A3D-3AC6-4AD3-9668-E112E7201E2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20A3A95-1FEC-462B-B655-0AB9C4B5D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836BDA-D3F6-4A3F-85FC-3B6D75BF0C7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CAC5D4A-996B-48CF-A962-ACEE44AC47B8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93ED7C-66FC-4790-8774-6903B5835FEE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154056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>
            <a:extLst>
              <a:ext uri="{FF2B5EF4-FFF2-40B4-BE49-F238E27FC236}">
                <a16:creationId xmlns:a16="http://schemas.microsoft.com/office/drawing/2014/main" id="{0007F2B7-7E2C-409A-A706-0F65386A9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235495E1-DEF5-4EF0-988B-5DFF15E2F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5C8FC47-BB31-46E1-8060-803E4D0E7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39315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679,489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690,173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1,369,662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460,819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507,266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968,085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356,356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409,803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766,159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333,712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373,829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707,541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402,596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350,463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753,059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306,284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348,702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654,986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236,147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287,950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524,097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249,046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271,046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520,092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247,786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270,683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518,469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193,356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214,174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407,530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5466C46-0E60-4F48-A1AB-C42E5C2B6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754571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236,147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287,950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524,097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356,356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409,803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766,159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33,306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38,285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71,591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306,284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348,702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654,986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333,712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373,829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707,541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193,356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214,174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407,530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69,152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76,511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145,663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460,819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507,266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968,085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247,786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270,683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518,469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249,046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271,046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520,092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3C8F95-5865-48C4-BDE0-79BCC1633B7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D5A390-B59C-473C-9001-6876F5104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42</a:t>
            </a:fld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60933AA-E0A8-448E-A9E9-A46F317CC957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804A26A-7AF6-42DC-BB78-F8AD8A79DE7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F2D8FB0-5AB6-44F5-9E4B-487740A0D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F6E6A4-FE49-4E1E-A11C-3571AA104A7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DF8759C-B77A-4071-AD24-EE9977C7027C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318BBA9-DE55-4C3F-812D-FF467CF924F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B9C6CDE-7C89-4FB8-8661-4788183D8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92164A-2114-490D-BF2D-1579AC4827B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5EE530E-1368-405B-A09F-D5C225DB3061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339372-FDAF-47FE-9641-CB8F61A3B573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2231850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270390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11월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11월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37,276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28,946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347.49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27,158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59,859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32,701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6,429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16,701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27,550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36,248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53,658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17,410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46,144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67,149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21,005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68,861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29,966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46,666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66,593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19,927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23,657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33,306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9,649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333,865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460,819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126,954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49,982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67,320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17,338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184,652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247,786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63,134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23,430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30,511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93,172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121,123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27,951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276,832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356,356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79,524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7824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11월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11월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9,382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34,519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25,137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267.93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28,104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63,958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35,854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10,673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15,789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25,337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38,548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55,834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17,286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45,356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64,844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19,488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48,054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68,628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20,574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45,525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63,247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17,722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382,564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507,266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124,702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60,959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79,527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18,568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214,158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270,683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56,525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104,807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129,976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25,169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330,915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409,803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78,888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30,970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38,285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24,107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29,531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42B56E-4412-40B5-A047-8C45A474E5E0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4C97F58-849C-41DB-B06C-C6377506A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128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7908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11월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52,640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36,795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-15,845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14,629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11,613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-3,016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147,971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124,688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-23,283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129,691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114,073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-15,618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12,760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31,155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68,671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71,461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183,882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193,356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26,841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28,438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282,118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306,284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24,166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305,589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333,712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28,123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49,210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54,562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72,153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80,865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219,039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249,046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30,007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207,088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236,147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29,059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26491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11월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56,682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34,038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-22,644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13,142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-3,044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11,522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-2,486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154,285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121,038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-33,247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141,789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111,430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-30,359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13,109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11,858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219,305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214,174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-5,131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24,183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23,715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41,816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41,754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76,699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77,763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74,393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75,953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264,657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271,046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360,127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373,829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13,702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333,693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348,702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15,009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192,044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208,194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16,150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77AB24-D551-4238-9F41-EBEF3FFF21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2976224-893E-4BFD-8AB1-30774273C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565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45651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42,900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84,241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149,224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84,523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326,110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333,624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21,902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766,159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19,999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75,087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80,266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181,648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43,382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135,681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212,194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16,273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407,530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7,624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33,133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29,154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71,795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294782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104,978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1,369,662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89,884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968,085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84,523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766,159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68,619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707,541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66,891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654,986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94D925B1-4DC5-4730-B83E-5F0BACF4C7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22D8885-8779-4555-B812-6E1C7EBB4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EA8A4D6E-4AC8-49E0-B1C0-DB53F98C2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D690BC-6948-4F0D-86C4-C6ADEA33DB2E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6E3DC85-4676-4A45-B9C4-F032D87AA18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C9F1AC3-2E93-413F-9E4B-77E11FC44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5960C2-ECA6-43CA-9B61-05077DC9D3D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F428FAD-A6E4-45F7-B040-45505A2A2BD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082954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052713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46,889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257,315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207,402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524,097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60,555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50,568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123,817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12,672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64,825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55,388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14,469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82,527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72,192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173,793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44,586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243,021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216,499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14,363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518,469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837736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562,678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1,369,662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432,799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968,085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326,110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766,159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307,308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753,059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293,535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654,986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7F43E4-0C3B-42DF-B1AA-FFC2328A3276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EA39D8-C002-451D-B176-E478084F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29EDBCC7-02FC-47B9-A1DC-3DD15A73A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7C83034-E60B-43A5-8149-3BFE9BC73C28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17330D-D18E-4331-B40F-B344F8FED42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96F11E2-A0D7-403A-9DF9-6B6112998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0A838C-048A-4CE2-BC6E-613A29280A8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9A3073-D69A-4151-9BD6-B47B340AC24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173464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067609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10,265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28,318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43,092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42,900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84,241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149,224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8,861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57,102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90,999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162,074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34,129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52,809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96,316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10,758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57,940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82,460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156,818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915924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665,990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1,369,662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421,007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968,085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372,751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753,059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344,007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707,541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333,624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766,159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C5F58B-01A2-496A-BF31-C8B9EF228A5D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8162EA-3399-4F10-A73A-B898CC21D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96516AF5-DE7E-46B0-9877-A6235AA72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012BAAA-0144-4A79-88E6-25299DCFD95A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51028A3-9020-4543-B0B6-49CF63A54A2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FEE29D4-43B6-4807-B245-5894111EB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2782D2-5D3C-47AA-A5B9-5707D861D0F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570678E-0848-40BC-A3C8-A4FBC43C758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3189163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938224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10,265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28,318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43,092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23,495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28,811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60,042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20,852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25,091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52,153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34,129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52,809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96,316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8,282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11,335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22,508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700931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36,016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1,369,662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24,395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968,085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23,977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753,059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23,342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707,541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21,902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766,159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79A83F1-FC5E-44EE-B069-62124DE562DB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0B1197-56FA-465B-81A3-86BD8DA22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4B5E49F-4D9A-4D72-A05A-3822B7951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3BB7167E-122E-4326-963B-5FE036BAF315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FEB3C37-6AEF-4D44-A3B5-208B306F717F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083A0B8-6F33-4A5E-BF61-C425189EB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B8397F-601B-402E-9F00-BD4BE71E5E9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CF28D6D-55CF-4263-A346-D9924F943D5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66152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E80400-A9A9-47C3-ADCA-203E39D61D9D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21D5C5D-872D-4748-BD73-4FE340C73862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54F14C9-1CB9-4657-853E-4E89BFAE1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A135A79-F913-410B-984B-F5000AA33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C051027-FFCD-419E-A38E-3E7C502C106A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05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블록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0392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5D4786-314A-4223-9EF4-0F96B9970984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8BA3D-5FDF-4BB7-94F5-79B14AD0597B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Rectangle 78">
            <a:extLst>
              <a:ext uri="{FF2B5EF4-FFF2-40B4-BE49-F238E27FC236}">
                <a16:creationId xmlns:a16="http://schemas.microsoft.com/office/drawing/2014/main" id="{9DCC8BF6-2838-4972-B401-C2CF3A873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644DA6-1191-4160-B958-F9835C743C0F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7791D89-8778-456E-820C-E7170F1A2EA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5D76B6-9CCE-42B4-9DE5-E72375752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335013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3,705,543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3,512,117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3,462,165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3,881,129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3,956,258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3,641,129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3,719,415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5,125,595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3,319,091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4,244,996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3,635,846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3,668,542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45,871,826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4,029,001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2,024,602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1,701,669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1,707,930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2,745,803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2,852,305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3,582,580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4,961,378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2,651,286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3,866,431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4,029,280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323,458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-1,487,515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-1,760,496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-2,173,199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-1,210,455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-788,824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-136,835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-164,217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-667,805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-378,565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393,434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72443771-5A34-4938-934A-F165C45571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9552698"/>
              </p:ext>
            </p:extLst>
          </p:nvPr>
        </p:nvGraphicFramePr>
        <p:xfrm>
          <a:off x="640622" y="1599639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2343C7-CFCA-4735-B38F-257D58C72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328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726736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1,369,662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1,227,846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958,125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823,439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788,725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597,246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551,959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471,001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458,605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440,511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418,132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416,365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374,743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351,764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347,139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8,671,205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18,266,467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446777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7BAD20-0C03-4914-8424-9FB47965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49AB16A5-CCC5-40D8-ADDE-AD76DE013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2115" y="1608423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6940289-A35D-49D0-9FB5-F19006D62159}"/>
              </a:ext>
            </a:extLst>
          </p:cNvPr>
          <p:cNvGrpSpPr/>
          <p:nvPr/>
        </p:nvGrpSpPr>
        <p:grpSpPr>
          <a:xfrm>
            <a:off x="9136329" y="4999269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CD48AB-7E3D-4C2E-B68E-9871B4B9224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4CAB60A-D3C3-4275-A138-B80EADBEA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B935E7-9E28-4254-8091-F49F235CF3F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8094208-E16F-4ECB-BAA7-D7A100E29E89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96736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102536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11월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17,712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71,796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54,084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55,262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123,817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68,555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12,782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23,148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32,490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52,887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20,397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함경해안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74,388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114,261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39,873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836,497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1,227,846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391,349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74,796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109,493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34,697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94,198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135,777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41,579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193,372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275,731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82,359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114,386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162,074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47,688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36,764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52,066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15,302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222,887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306,599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83,712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71591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11월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27,668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-20,771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-3,859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18,187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9,380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-8,807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16,167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8,493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-7,674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49,524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30,215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-19,309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48,588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30,271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-18,317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109,322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70,833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-38,489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15,875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10,481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-5,394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26,151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20,649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-5,502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91,471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72,667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-18,804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513,382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418,132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-95,250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289,760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236,118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-53,642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283,976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235,112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-48,864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393,037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335,697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-57,340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9,377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-1,073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24FFAC-0031-4859-B6F4-0A1992E3840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8A922-3176-4DBF-9953-853C4C540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0809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>
            <a:extLst>
              <a:ext uri="{FF2B5EF4-FFF2-40B4-BE49-F238E27FC236}">
                <a16:creationId xmlns:a16="http://schemas.microsoft.com/office/drawing/2014/main" id="{9F52EA39-DEE0-4707-8E39-AB26B1F68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F630F1C8-2664-4D80-AE1A-CD3F3AB82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6663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523477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90735974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679,489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690,173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1,369,662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603,408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624,438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1,227,846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450,653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507,472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958,125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440,288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348,437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788,725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398,212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425,227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823,439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296,136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255,823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551,959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292,033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305,213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597,246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222,959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248,042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471,001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219,251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239,354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458,605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207,432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233,079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440,511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358939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606743039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16,376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21,726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11,858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43,092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19,536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27,130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63,247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162,074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77,344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50,896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128,240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61,078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42,118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103,196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16,910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12,211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29,121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10,481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87,993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64,987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152,980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6F09CA-D1E5-4DF7-A9AB-A2AE3BFAF31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105C62-2924-4707-BF28-F9C0F2FFC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1945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52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15711FB1-4E87-41E4-BFAC-7895EE787DF2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383BD85-7962-4C91-9359-AD80090393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7B0C74E-1F76-4451-8623-14F89E42DD0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8598955-2F77-4FD6-991F-87A1D8629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A084C42-EC65-4D13-A9A7-E41B55257A2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66A2D11-92E2-454F-8187-5CF5FD767F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CCBFCC-2DB8-4DCC-A7B5-C414C96C410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B90A7B8-4494-4E43-A915-FAE539D59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C3569F-0231-44E5-87B0-9564DBE6361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811ED9C-035D-4B7F-8A94-54BBF5CB3906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C52052-7E0E-4FD4-961B-0EB4CCA76E60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439486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id="{8568CE8F-9D83-4C4E-B8C0-0188ED3FE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3500"/>
            <a:ext cx="4229100" cy="53340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043A6C0-6F0D-4AE6-AB3B-519C41C65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72B958-61E5-405E-9F80-48A2166F61D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216A4B31-E5EE-434F-A322-21FB1A61F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127832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4047133905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679,489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690,173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1,369,662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603,408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624,438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1,227,846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450,653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507,472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958,125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398,212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425,227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823,439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440,288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348,437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788,725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292,033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305,213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597,246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296,136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255,823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551,959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222,959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248,042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471,001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219,251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239,354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458,605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207,432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233,079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440,511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4BBA0CE-733C-4936-A50C-369A702FA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620920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71009680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14,888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19,237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34,125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32,757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39,910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72,667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140,820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169,928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310,748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27,209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32,504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59,713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158,984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188,155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347,139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192,068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226,064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418,132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33,306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38,285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71,591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41,305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47,084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88,389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450,653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507,472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958,125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302589-6B9B-4663-8BA7-56A97F96A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25740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53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35FF0A57-8EB1-4D7F-BA5D-6158B48B9D26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31DFB65-E210-4BF7-BF55-CE4079B4CF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E055DB5-7F72-4DAB-8778-E74D314FDB9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A27E4E4-B070-4FE0-80F4-2B9DC3178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AC63DB-47CD-4F5F-BC3E-8111E4109C5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DCC56E1-F9E7-4B3B-9549-6B5E015A9A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847F949-31EF-4AAD-8FDE-FBE135EC8CD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82B39A9-6C54-417F-9E7C-7C7444902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44301CD-0EEC-452A-877D-BCFA985F480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6F689BC-E61D-4FDC-B864-B9FA53B7B2DE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E926CE-7DEA-417E-B266-E1AEFE800A31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10737882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80099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11월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11월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37,277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28,947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27,158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59,859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32,701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6,429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16,701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27,550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함경해안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37,322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57,507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20,185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36,248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53,658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17,410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412,318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603,408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191,090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94,407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137,979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43,572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46,144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67,149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21,005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56,251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81,526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25,275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68,861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29,966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18,703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26,496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23,657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33,306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9,649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27814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11월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11월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285.43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9,382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34,519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25,137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267.93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28,104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63,958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35,854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10,673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15,789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25,337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함경해안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37,066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56,754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19,688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424,179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624,438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200,259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38,548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55,835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17,287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48,054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68,628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20,574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18,061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25,570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146,721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41,487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98,965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137,752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38,787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45,525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63,247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17,722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3BCAD4-57F5-4DEA-AFB3-C05D9370154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1C26E5-0C49-4CF0-92DE-CD23D658A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35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561684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11월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15,688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-12,208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-77.82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-1,913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9,603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-4,826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8,170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-3,730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29,080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16,949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-12,131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28,708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-11,881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-2,662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52,640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36,795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-15,845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14,629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11,613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-3,016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39,572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32,757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-6,815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147,971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124,688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-23,283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224,235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192,068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-32,167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194,517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170,550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-23,967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129,691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114,074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-15,617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18,955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16,910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-2,045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103966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11월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11,980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-8,563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-71.48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-1,946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-62.43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7,997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-3,944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8,584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-3,981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56,682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34,038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-22,644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7,123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-2,732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20,816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13,388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-7,428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19,508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13,322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-6,186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51,899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39,910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-11,989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289,147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226,064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-63,083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11,522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-2,486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154,285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121,038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-33,247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141,789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111,430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-30,359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198,520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165,147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-33,373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F61DFC-2BF3-416B-A614-350F9AC226E1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B25013-9A72-4479-B540-979C407F9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9468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69364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7,624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33,134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29,154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71,796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14,237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64,135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64,155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145,663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31,061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31,815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71,591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12,672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64,825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55,388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9,950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48,934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109,493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67139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104,978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1,369,662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31,472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1,227,846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29,745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958,125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25,843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823,439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19,794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235,112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50B65A-FB08-42FF-9D70-F5DB9BF973A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6E9802-1973-4EE4-BC8D-6CBD536C3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BC8A26DB-B951-4083-AB4B-B2F1FA73A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A6017F8-784D-4D67-A028-4E3DE051976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426D68B-CD72-4C13-B606-098260F5D55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243FC38-4202-4707-801C-A56F29350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A4F099-7482-44C0-B2A8-AF997709357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751066C-7262-4D75-B4CA-0CC8EDEBDF6C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33303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957805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168,199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131,328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310,748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7,973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174,670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161,340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351,764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60,555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50,568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123,817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18,884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289,468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278,295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10,599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597,246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29,745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463,825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448,755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15,800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958,125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38337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562,678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1,369,662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525,475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1,227,846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463,825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958,125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343,065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823,439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312,235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788,725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103530-B5E9-4517-A68B-29B6C1412E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ECB75E-496B-4101-9EC9-2E8AA67B5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57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9A0C2C1-DFEC-4EC6-B063-529E7734D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994B213-C42A-44E6-A852-703500E4D1A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03CC445-17A2-47AE-94C5-37FFC040883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8992E99-AB43-459E-BA7A-99F9F22E2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79FA8E-9C5B-429E-A345-99C6AC63346C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2AC371-8381-459B-9EE7-6D49D42DCEDA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6287182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92799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23,896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100,520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128,240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38,388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51,756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8,493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20,893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29,121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961370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665,990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1,369,662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647,204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1,227,846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448,755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958,125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444,455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788,725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436,184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823,439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8616B6-A6A1-4EAC-A093-8333CA3321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37BCF5-30C9-49FE-B50A-24EA494F2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2F6CEA56-98C3-4806-B7DA-4E63B4CE5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4D878B6-916F-4208-8A97-DF0DBEAFF224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B0D238-12C0-4334-B9D9-2800872949D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0EF3D64-B6C1-4C0E-BAC2-7DDD2E3EB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40BDC8-A218-456D-A724-3112F9FCE28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96919C5-6DFA-48BE-8FE0-E6D5BC022FD4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6799862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21438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10,265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28,318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43,092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20,852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25,091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52,153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20,203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48,242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72,667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남원중산간(동)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46,453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75,864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130,570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8,628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9,762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20,649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67934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36,016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1,369,662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23,695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1,227,846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18,347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823,439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15,800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958,125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15,476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788,725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A8D2CE-FE99-4A92-9341-B4D734F12B3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5533B0-ABD1-4B5C-A90A-C23D4864E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59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785AFBF8-7D86-4365-93E3-F20F871C2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0ADA7050-81C8-48C9-A3AF-A2DC17F9975F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EBAD24D-BA43-4A96-8282-A050BE12B36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E31F1EC-2454-4C8A-BD46-21D8A7F01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594D8E-83F0-4567-B37A-FCA2B5AE6DC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A09B8E2-9A53-48FE-8288-9E4D94A1FE4E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453728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7993A7B-F187-4ED0-833A-F062B1D82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676611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237,427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257,221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349,846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364,808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331,083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159,844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63,854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1,764,083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203,872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341,557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466,460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392,140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353,449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173,170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53,890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1,984,538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-33,555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84,336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116,614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27,332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22,366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13,326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-9,964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4" name="그래픽 3" descr="사람">
            <a:extLst>
              <a:ext uri="{FF2B5EF4-FFF2-40B4-BE49-F238E27FC236}">
                <a16:creationId xmlns:a16="http://schemas.microsoft.com/office/drawing/2014/main" id="{3E2A8008-F4AB-4661-A16C-C081294F84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5" name="그래픽 4" descr="여자">
            <a:extLst>
              <a:ext uri="{FF2B5EF4-FFF2-40B4-BE49-F238E27FC236}">
                <a16:creationId xmlns:a16="http://schemas.microsoft.com/office/drawing/2014/main" id="{A8EE0199-12D7-4A7F-84C3-DC4C0C7A0C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6" name="Rectangle 78">
            <a:extLst>
              <a:ext uri="{FF2B5EF4-FFF2-40B4-BE49-F238E27FC236}">
                <a16:creationId xmlns:a16="http://schemas.microsoft.com/office/drawing/2014/main" id="{E8FCA75C-0523-4781-AFFC-9C089FA6A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289BF2D-EC08-4B51-AEFD-2EE9FCE2E7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80410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240,366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323,511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369,355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330,867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342,983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173,265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91,417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1,871,764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200,500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425,070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476,462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335,889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369,576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172,640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64,605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2,044,742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-39,866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101,559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107,107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26,593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-26,812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172,978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B980880-7E23-4961-AF00-634F27CDC519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2605AC4-BD73-496A-BD2E-15725E9CE91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B7A951B-69CF-4BC9-9A4A-27F8EA6F6AE7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4,029,280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8" name="그래픽 7" descr="여자">
            <a:extLst>
              <a:ext uri="{FF2B5EF4-FFF2-40B4-BE49-F238E27FC236}">
                <a16:creationId xmlns:a16="http://schemas.microsoft.com/office/drawing/2014/main" id="{16E212DB-A836-4DEC-8D7C-78F366D77A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AB9E143C-E4C3-420C-A68E-06D25008AA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2618376"/>
              </p:ext>
            </p:extLst>
          </p:nvPr>
        </p:nvGraphicFramePr>
        <p:xfrm>
          <a:off x="657905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B311DA37-CD69-4D9A-959C-A8463E9BF7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5224830"/>
              </p:ext>
            </p:extLst>
          </p:nvPr>
        </p:nvGraphicFramePr>
        <p:xfrm>
          <a:off x="5010830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B38175-F4E3-427E-833A-CF997E185B2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EE01AF-EDD7-48E2-83DC-5EF89B3DA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006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E5AC581-ED84-4413-AF7B-1E44A707E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485352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1,764,083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1,871,764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3,635,847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1,984,538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2,044,742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4,029,280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172,978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393,433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3" name="그래픽 2" descr="사람">
            <a:extLst>
              <a:ext uri="{FF2B5EF4-FFF2-40B4-BE49-F238E27FC236}">
                <a16:creationId xmlns:a16="http://schemas.microsoft.com/office/drawing/2014/main" id="{C7D5FBA9-8E02-47F4-9C03-78698CA62E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4" name="그래픽 3" descr="여자">
            <a:extLst>
              <a:ext uri="{FF2B5EF4-FFF2-40B4-BE49-F238E27FC236}">
                <a16:creationId xmlns:a16="http://schemas.microsoft.com/office/drawing/2014/main" id="{F2C69052-80C8-41CD-9076-C680D2970C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5" name="Rectangle 78">
            <a:extLst>
              <a:ext uri="{FF2B5EF4-FFF2-40B4-BE49-F238E27FC236}">
                <a16:creationId xmlns:a16="http://schemas.microsoft.com/office/drawing/2014/main" id="{4E60F2D2-C3FB-4945-8F16-A6BF33BC3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D02C17-514D-4F92-9048-7B3B354D4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68721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477,793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580,732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719,201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695,675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674,066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333,108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155,271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3,635,846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404,372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766,627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942,922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728,028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723,025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345,810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118,495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4,029,280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-73,421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185,895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223,721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32,353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48,959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12,702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-36,776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393,434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111ACA9-4954-460A-8745-4C72C51C7024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E0E0E-C185-4743-98A3-C5D0EBCDA8FA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64B43B5-9686-4D35-B1CB-8F1DB844302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646F35-7A0A-4180-8AAD-03F9DB68B17D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4,029,280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09E9FAD7-10C1-4092-99C3-F54E6E37CB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2036534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5459F9-F15B-43A5-ACDE-4CC30BBFB073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8A0BF8D3-B2B1-4FEC-A52F-C68701CEEC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1859721"/>
              </p:ext>
            </p:extLst>
          </p:nvPr>
        </p:nvGraphicFramePr>
        <p:xfrm>
          <a:off x="5205413" y="1596140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31B9FD-FE51-45E7-9048-2669676FC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2C8AD6-DAB2-4A2F-8AA2-24D993D999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140" y="766001"/>
            <a:ext cx="579076" cy="57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82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192318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892,937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1,013,603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120,666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859,159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999,168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140,009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237,452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297,441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217,313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227,135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9,822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213,443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207,892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-5,551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166,235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207,526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41,291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122,628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138,713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16,085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138,029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129,128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-8,901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106,437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118,545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12,108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112,905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109,703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-3,202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104,178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109,625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84,135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85,086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89,404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84,584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-4,820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세종특별자치시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22,158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24,392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3,635,847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4,029,279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393,432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4,029,280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ADD3F77-32C3-41A6-8DF6-B6A6DC6D5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E849CFE1-3FDC-4A86-A13D-9813E0D8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432C6B4-1F1B-489B-8F76-3FBCE3C8828B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6A6D888-A0C5-4475-8A65-EDF26E3C461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B133EAE-4CE0-4DE1-9E69-263CFCCAD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38888A-2ECA-4786-BAC5-2929A9C7D7F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97F41C9-42A7-489C-B4AE-C51BCB7ADA7F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4340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271F7C1-970D-4AD1-8CF5-828CBE17F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080000"/>
            <a:ext cx="4138714" cy="522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0E265E-0BE6-4EE0-832E-28594429A067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8381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86,479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99,394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83,724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97,752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79,245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91,995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73,523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88,318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73,412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73,017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64,823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72,282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63,990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71,611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60,730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71,298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70,767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57,204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67,466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46,759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56,551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45,703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51,803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44,574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51,662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달서구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51,015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44,073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49,970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2,709,479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2,964,382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3,635,847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4,029,283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4,029,283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7D35C33-8DBD-4EBE-82FB-8EA30ECFF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792B0A-7B45-4B7F-91DA-56B1B3F003D6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42CE81B-A7E8-41C6-9E05-3F7EAD22ACB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9FACB4F-9E6D-45C6-ADBC-2C08A5853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581221-BC7F-4F86-B938-2556A6A1D3B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1772711-E942-44A2-BD9F-FAA3DEE6B8F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02202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1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2D050"/>
      </a:accent1>
      <a:accent2>
        <a:srgbClr val="F99C1C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사용자 지정 4">
      <a:majorFont>
        <a:latin typeface="제주고딕"/>
        <a:ea typeface="맑은 고딕"/>
        <a:cs typeface=""/>
      </a:majorFont>
      <a:minorFont>
        <a:latin typeface="제주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11336</TotalTime>
  <Words>23793</Words>
  <Application>Microsoft Office PowerPoint</Application>
  <PresentationFormat>A4 용지(210x297mm)</PresentationFormat>
  <Paragraphs>8015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7" baseType="lpstr">
      <vt:lpstr>맑은 고딕</vt:lpstr>
      <vt:lpstr>제주고딕</vt:lpstr>
      <vt:lpstr>한컴 윤고딕 240</vt:lpstr>
      <vt:lpstr>한컴 윤고딕 250</vt:lpstr>
      <vt:lpstr>한컴 윤체 B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Jinseo</dc:creator>
  <cp:lastModifiedBy>kim han gook</cp:lastModifiedBy>
  <cp:revision>181</cp:revision>
  <cp:lastPrinted>2021-01-02T05:51:21Z</cp:lastPrinted>
  <dcterms:created xsi:type="dcterms:W3CDTF">2020-07-13T00:56:36Z</dcterms:created>
  <dcterms:modified xsi:type="dcterms:W3CDTF">2021-01-15T05:04:44Z</dcterms:modified>
</cp:coreProperties>
</file>